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18"/>
  </p:notesMasterIdLst>
  <p:handoutMasterIdLst>
    <p:handoutMasterId r:id="rId19"/>
  </p:handoutMasterIdLst>
  <p:sldIdLst>
    <p:sldId id="256" r:id="rId2"/>
    <p:sldId id="263" r:id="rId3"/>
    <p:sldId id="282" r:id="rId4"/>
    <p:sldId id="281" r:id="rId5"/>
    <p:sldId id="284" r:id="rId6"/>
    <p:sldId id="264" r:id="rId7"/>
    <p:sldId id="258" r:id="rId8"/>
    <p:sldId id="266" r:id="rId9"/>
    <p:sldId id="279" r:id="rId10"/>
    <p:sldId id="267" r:id="rId11"/>
    <p:sldId id="272" r:id="rId12"/>
    <p:sldId id="268" r:id="rId13"/>
    <p:sldId id="278" r:id="rId14"/>
    <p:sldId id="269" r:id="rId15"/>
    <p:sldId id="280" r:id="rId16"/>
    <p:sldId id="262"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427186F8-4EFF-4EFB-B83F-417FF4CF7685}" type="datetimeFigureOut">
              <a:rPr lang="en-GB"/>
              <a:pPr>
                <a:defRPr/>
              </a:pPr>
              <a:t>25/05/2021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Tahoma" charset="0"/>
              </a:defRPr>
            </a:lvl1pPr>
          </a:lstStyle>
          <a:p>
            <a:pPr>
              <a:defRPr/>
            </a:pPr>
            <a:fld id="{BFC95FA0-F834-426B-824B-EC82AB7D37F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AE0F05DD-8F94-4534-83B1-4277A1306A36}" type="datetimeFigureOut">
              <a:rPr lang="en-US"/>
              <a:pPr>
                <a:defRPr/>
              </a:pPr>
              <a:t>5/25/2021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ahoma" charset="0"/>
              </a:defRPr>
            </a:lvl1pPr>
          </a:lstStyle>
          <a:p>
            <a:pPr>
              <a:defRPr/>
            </a:pPr>
            <a:fld id="{5601BA08-6D2B-4C22-B38F-7DF5284219A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You’re just trying to get your house in order when … bam!  Someone’s up knocking at your door!</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486A37-E602-4E01-A9C3-6DF1CBEBEFAC}" type="slidenum">
              <a:rPr lang="en-GB" smtClean="0">
                <a:latin typeface="Tahoma" pitchFamily="34" charset="0"/>
              </a:rPr>
              <a:pPr/>
              <a:t>7</a:t>
            </a:fld>
            <a:endParaRPr lang="en-GB" dirty="0"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You’re just trying to get your house in order when … bam!  Someone’s up knocking at your door!</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EE6491-9C43-45DA-B4A7-3DC4BC42FD7E}" type="slidenum">
              <a:rPr lang="en-GB" smtClean="0">
                <a:latin typeface="Tahoma" pitchFamily="34" charset="0"/>
              </a:rPr>
              <a:pPr/>
              <a:t>8</a:t>
            </a:fld>
            <a:endParaRPr lang="en-GB" dirty="0" smtClean="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You’re just trying to get your house in order when … bam!  Someone’s up knocking at your door!</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6F750E-D64D-41BB-A2FB-A9D0106AB4B3}" type="slidenum">
              <a:rPr lang="en-GB" smtClean="0">
                <a:latin typeface="Tahoma" pitchFamily="34" charset="0"/>
              </a:rPr>
              <a:pPr/>
              <a:t>10</a:t>
            </a:fld>
            <a:endParaRPr lang="en-GB" dirty="0" smtClean="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You’re just trying to get your house in order when … bam!  Someone’s up knocking at your door!</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5F670-3641-4B8D-9A3F-0F1710BA972B}" type="slidenum">
              <a:rPr lang="en-GB" smtClean="0">
                <a:latin typeface="Tahoma" pitchFamily="34" charset="0"/>
              </a:rPr>
              <a:pPr/>
              <a:t>11</a:t>
            </a:fld>
            <a:endParaRPr lang="en-GB" dirty="0" smtClean="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You’re just trying to get your house in order when … bam!  Someone’s up knocking at your door!</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DBEBDC-5CD0-48E2-95D8-FA67834BE304}" type="slidenum">
              <a:rPr lang="en-GB" smtClean="0">
                <a:latin typeface="Tahoma" pitchFamily="34" charset="0"/>
              </a:rPr>
              <a:pPr/>
              <a:t>12</a:t>
            </a:fld>
            <a:endParaRPr lang="en-GB" dirty="0" smtClean="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04E6CC-BBA2-467F-A810-7639EB3B62FD}" type="slidenum">
              <a:rPr lang="en-GB" smtClean="0">
                <a:latin typeface="Tahoma" pitchFamily="34" charset="0"/>
              </a:rPr>
              <a:pPr/>
              <a:t>13</a:t>
            </a:fld>
            <a:endParaRPr lang="en-GB" smtClean="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BEFC8B-357F-4951-B01E-E13D3DAD2E19}" type="slidenum">
              <a:rPr lang="en-GB" smtClean="0">
                <a:latin typeface="Tahoma" pitchFamily="34" charset="0"/>
              </a:rPr>
              <a:pPr/>
              <a:t>14</a:t>
            </a:fld>
            <a:endParaRPr lang="en-GB"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D2BB1743-7A1C-4795-A115-DEE3886C6478}"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3EFD378-97AA-49D6-8CD3-5FD921122EDB}"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5401A81-3CA0-48C9-8693-71E23FE5200D}"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CE6A992-2304-40F2-90C1-126E08BB47F0}"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51DF38F-D909-47D6-9500-B13F7AA70A5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A37B29B-8BCE-4A45-BA30-AD970A7452B5}"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BCB5F374-07B6-4CB8-A130-1F22A6467A3C}"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06B1FEA-722F-460C-84D0-B87CECA24CC7}"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631C46B-BB3B-4DCE-9887-7564470C95CE}"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1DC660A-8244-4F29-91FE-714C7915F7C0}"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F58DCA77-3CBD-4791-AABB-83DC53753FEF}"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B598F62-3D84-42A1-83AF-5F23B435B6F4}"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www.google.co.uk/url?sa=i&amp;source=images&amp;cd=&amp;cad=rja&amp;uact=8&amp;ved=2ahUKEwiHvd71lJfbAhUBOxQKHVWDAFMQjRx6BAgBEAU&amp;url=https://www.amazon.co.uk/Read-Write-Inc-Fred-Single/dp/0199116547&amp;psig=AOvVaw0j95hHERnNsE8GJxbGyXXu&amp;ust=1527004427188659" TargetMode="External"/><Relationship Id="rId7" Type="http://schemas.openxmlformats.org/officeDocument/2006/relationships/hyperlink" Target="https://www.google.co.uk/url?sa=i&amp;source=images&amp;cd=&amp;cad=rja&amp;uact=8&amp;ved=2ahUKEwi27vnolJfbAhXBQBQKHV8eA8oQjRx6BAgBEAU&amp;url=https://www.amazon.co.uk/Read-Write-Inc-Sounds-PHONICS/dp/0198460457&amp;psig=AOvVaw02I9t0dpjOdaNOch_EWEFA&amp;ust=1527004315429792" TargetMode="External"/><Relationship Id="rId2" Type="http://schemas.openxmlformats.org/officeDocument/2006/relationships/hyperlink" Target="https://www.google.co.uk/url?sa=i&amp;source=images&amp;cd=&amp;cad=rja&amp;uact=8&amp;ved=2ahUKEwjAsOTdk5fbAhXCXhQKHfXZAIoQjRx6BAgBEAU&amp;url=http://www.lovereading4kids.co.uk/book/9780198371199/isbn/Read-Write-Inc-Phonics-Red-Ditty-Book-1-Pin-It-On-by-Gill-Munton.html&amp;psig=AOvVaw28h6HV-_Igt0E51KhG5TIG&amp;ust=1527004091593539" TargetMode="Externa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hyperlink" Target="https://www.google.co.uk/url?sa=i&amp;source=images&amp;cd=&amp;cad=rja&amp;uact=8&amp;ved=2ahUKEwjLk5PNlJfbAhXQERQKHfO3AEMQjRx6BAgBEAU&amp;url=http://www.ruthmiskin.com/en/news/2016/04/26/announcement-ruth/&amp;psig=AOvVaw02I9t0dpjOdaNOch_EWEFA&amp;ust=1527004315429792" TargetMode="External"/><Relationship Id="rId4" Type="http://schemas.openxmlformats.org/officeDocument/2006/relationships/image" Target="../media/image4.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42875"/>
            <a:ext cx="8496944" cy="1828800"/>
          </a:xfrm>
        </p:spPr>
        <p:txBody>
          <a:bodyPr/>
          <a:lstStyle/>
          <a:p>
            <a:pPr eaLnBrk="1" fontAlgn="auto" hangingPunct="1">
              <a:spcAft>
                <a:spcPts val="0"/>
              </a:spcAft>
              <a:defRPr/>
            </a:pPr>
            <a:r>
              <a:rPr lang="en-GB" sz="4800" dirty="0" smtClean="0"/>
              <a:t>St Matthew’s RC </a:t>
            </a:r>
            <a:r>
              <a:rPr lang="en-GB" sz="4800" dirty="0" smtClean="0"/>
              <a:t>Primary School</a:t>
            </a:r>
            <a:endParaRPr lang="en-US" sz="4800" dirty="0" smtClean="0">
              <a:solidFill>
                <a:srgbClr val="00B0F0"/>
              </a:solidFill>
            </a:endParaRPr>
          </a:p>
        </p:txBody>
      </p:sp>
      <p:sp>
        <p:nvSpPr>
          <p:cNvPr id="6149" name="Subtitle 2"/>
          <p:cNvSpPr>
            <a:spLocks noGrp="1"/>
          </p:cNvSpPr>
          <p:nvPr>
            <p:ph type="subTitle" idx="1"/>
          </p:nvPr>
        </p:nvSpPr>
        <p:spPr>
          <a:xfrm>
            <a:off x="179512" y="4869160"/>
            <a:ext cx="8636496" cy="1752600"/>
          </a:xfrm>
        </p:spPr>
        <p:txBody>
          <a:bodyPr>
            <a:normAutofit/>
          </a:bodyPr>
          <a:lstStyle/>
          <a:p>
            <a:pPr algn="ctr"/>
            <a:r>
              <a:rPr lang="en-GB" sz="3200" dirty="0" smtClean="0"/>
              <a:t/>
            </a:r>
            <a:br>
              <a:rPr lang="en-GB" sz="3200" dirty="0" smtClean="0"/>
            </a:br>
            <a:r>
              <a:rPr lang="en-GB" sz="3200" dirty="0"/>
              <a:t>WE ARE THE FUTURE</a:t>
            </a:r>
            <a:endParaRPr lang="en-GB" sz="3200" dirty="0" smtClean="0"/>
          </a:p>
        </p:txBody>
      </p:sp>
      <p:sp>
        <p:nvSpPr>
          <p:cNvPr id="5" name="Rectangle 2"/>
          <p:cNvSpPr txBox="1">
            <a:spLocks noChangeArrowheads="1"/>
          </p:cNvSpPr>
          <p:nvPr/>
        </p:nvSpPr>
        <p:spPr>
          <a:xfrm>
            <a:off x="1043608" y="3140968"/>
            <a:ext cx="7772400" cy="1108720"/>
          </a:xfrm>
          <a:prstGeom prst="rect">
            <a:avLst/>
          </a:prstGeom>
        </p:spPr>
        <p:txBody>
          <a:bodyPr lIns="45720" tIns="0" rIns="45720" bIns="0" anchor="b"/>
          <a:lstStyle/>
          <a:p>
            <a:pPr algn="r" fontAlgn="auto">
              <a:spcAft>
                <a:spcPts val="0"/>
              </a:spcAft>
              <a:defRPr/>
            </a:pPr>
            <a:r>
              <a:rPr lang="en-GB"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Miss Anna Chidgey</a:t>
            </a:r>
            <a:endParaRPr lang="en-GB" sz="3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pPr algn="r" fontAlgn="auto">
              <a:spcAft>
                <a:spcPts val="0"/>
              </a:spcAft>
              <a:defRPr/>
            </a:pPr>
            <a:r>
              <a:rPr lang="en-GB"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Head </a:t>
            </a:r>
            <a:r>
              <a:rPr lang="en-GB" sz="3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teacher</a:t>
            </a:r>
          </a:p>
          <a:p>
            <a:pPr algn="r" fontAlgn="auto">
              <a:spcAft>
                <a:spcPts val="0"/>
              </a:spcAft>
              <a:defRPr/>
            </a:pPr>
            <a:endParaRPr lang="en-GB"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a:p>
            <a:pPr algn="r" fontAlgn="auto">
              <a:spcAft>
                <a:spcPts val="0"/>
              </a:spcAft>
              <a:defRPr/>
            </a:pPr>
            <a:r>
              <a:rPr lang="en-GB"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P1 Transition Info</a:t>
            </a:r>
            <a:endParaRPr lang="en-US" sz="3200" b="1" cap="all" dirty="0">
              <a:ln w="500">
                <a:solidFill>
                  <a:schemeClr val="tx2">
                    <a:shade val="20000"/>
                    <a:satMod val="120000"/>
                  </a:schemeClr>
                </a:solidFill>
              </a:ln>
              <a:solidFill>
                <a:srgbClr val="00B0F0"/>
              </a:solidFill>
              <a:latin typeface="+mj-lt"/>
              <a:ea typeface="+mj-ea"/>
              <a:cs typeface="+mj-cs"/>
            </a:endParaRPr>
          </a:p>
        </p:txBody>
      </p:sp>
      <p:pic>
        <p:nvPicPr>
          <p:cNvPr id="2" name="Picture 1"/>
          <p:cNvPicPr>
            <a:picLocks noChangeAspect="1"/>
          </p:cNvPicPr>
          <p:nvPr/>
        </p:nvPicPr>
        <p:blipFill>
          <a:blip r:embed="rId2"/>
          <a:stretch>
            <a:fillRect/>
          </a:stretch>
        </p:blipFill>
        <p:spPr>
          <a:xfrm>
            <a:off x="1187624" y="2398258"/>
            <a:ext cx="2304256" cy="23810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39825"/>
          </a:xfrm>
        </p:spPr>
        <p:txBody>
          <a:bodyPr>
            <a:normAutofit/>
          </a:bodyPr>
          <a:lstStyle/>
          <a:p>
            <a:pPr eaLnBrk="1" fontAlgn="auto" hangingPunct="1">
              <a:spcAft>
                <a:spcPts val="0"/>
              </a:spcAft>
              <a:defRPr/>
            </a:pPr>
            <a:r>
              <a:rPr lang="en-GB" sz="4000" b="1" dirty="0" smtClean="0">
                <a:solidFill>
                  <a:schemeClr val="bg2">
                    <a:lumMod val="50000"/>
                  </a:schemeClr>
                </a:solidFill>
              </a:rPr>
              <a:t>Partnership with Parents</a:t>
            </a:r>
          </a:p>
        </p:txBody>
      </p:sp>
      <p:sp>
        <p:nvSpPr>
          <p:cNvPr id="12291" name="Rectangle 4"/>
          <p:cNvSpPr>
            <a:spLocks noChangeArrowheads="1"/>
          </p:cNvSpPr>
          <p:nvPr/>
        </p:nvSpPr>
        <p:spPr bwMode="auto">
          <a:xfrm>
            <a:off x="323850" y="1341438"/>
            <a:ext cx="8001000" cy="5016758"/>
          </a:xfrm>
          <a:prstGeom prst="rect">
            <a:avLst/>
          </a:prstGeom>
          <a:noFill/>
          <a:ln w="9525">
            <a:noFill/>
            <a:miter lim="800000"/>
            <a:headEnd/>
            <a:tailEnd/>
          </a:ln>
        </p:spPr>
        <p:txBody>
          <a:bodyPr>
            <a:spAutoFit/>
          </a:bodyPr>
          <a:lstStyle/>
          <a:p>
            <a:pPr algn="just"/>
            <a:r>
              <a:rPr lang="en-GB" sz="2800" dirty="0" smtClean="0">
                <a:solidFill>
                  <a:srgbClr val="C00000"/>
                </a:solidFill>
              </a:rPr>
              <a:t>We look to include parents as much as possible in school life: </a:t>
            </a:r>
          </a:p>
          <a:p>
            <a:pPr algn="just">
              <a:buFont typeface="Arial" charset="0"/>
              <a:buChar char="•"/>
            </a:pPr>
            <a:r>
              <a:rPr lang="en-GB" sz="2400" dirty="0" smtClean="0"/>
              <a:t> </a:t>
            </a:r>
            <a:r>
              <a:rPr lang="en-GB" sz="2400" dirty="0" smtClean="0">
                <a:solidFill>
                  <a:schemeClr val="tx2">
                    <a:lumMod val="75000"/>
                  </a:schemeClr>
                </a:solidFill>
              </a:rPr>
              <a:t>Open </a:t>
            </a:r>
            <a:r>
              <a:rPr lang="en-GB" sz="2400" dirty="0">
                <a:solidFill>
                  <a:schemeClr val="tx2">
                    <a:lumMod val="75000"/>
                  </a:schemeClr>
                </a:solidFill>
              </a:rPr>
              <a:t>week</a:t>
            </a:r>
          </a:p>
          <a:p>
            <a:pPr algn="just">
              <a:buFont typeface="Arial" charset="0"/>
              <a:buChar char="•"/>
            </a:pPr>
            <a:r>
              <a:rPr lang="en-GB" sz="2400" dirty="0">
                <a:solidFill>
                  <a:schemeClr val="tx2">
                    <a:lumMod val="75000"/>
                  </a:schemeClr>
                </a:solidFill>
              </a:rPr>
              <a:t> </a:t>
            </a:r>
            <a:r>
              <a:rPr lang="en-GB" sz="2400" dirty="0" smtClean="0">
                <a:solidFill>
                  <a:schemeClr val="tx2">
                    <a:lumMod val="75000"/>
                  </a:schemeClr>
                </a:solidFill>
              </a:rPr>
              <a:t>Enrolment Days</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Induction days for children and adults</a:t>
            </a:r>
          </a:p>
          <a:p>
            <a:pPr algn="just">
              <a:buFont typeface="Arial" charset="0"/>
              <a:buChar char="•"/>
            </a:pPr>
            <a:r>
              <a:rPr lang="en-GB" sz="2400" dirty="0">
                <a:solidFill>
                  <a:schemeClr val="tx2">
                    <a:lumMod val="75000"/>
                  </a:schemeClr>
                </a:solidFill>
              </a:rPr>
              <a:t> Curriculum event for Parents – Sept </a:t>
            </a:r>
            <a:r>
              <a:rPr lang="en-GB" sz="2400" dirty="0" smtClean="0">
                <a:solidFill>
                  <a:schemeClr val="tx2">
                    <a:lumMod val="75000"/>
                  </a:schemeClr>
                </a:solidFill>
              </a:rPr>
              <a:t>2021 – date tbc </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Newsletters and information</a:t>
            </a:r>
          </a:p>
          <a:p>
            <a:pPr algn="just">
              <a:buFont typeface="Arial" charset="0"/>
              <a:buChar char="•"/>
            </a:pPr>
            <a:r>
              <a:rPr lang="en-GB" sz="2400" dirty="0">
                <a:solidFill>
                  <a:schemeClr val="tx2">
                    <a:lumMod val="75000"/>
                  </a:schemeClr>
                </a:solidFill>
              </a:rPr>
              <a:t> Meetings with HT, class </a:t>
            </a:r>
            <a:r>
              <a:rPr lang="en-GB" sz="2400" dirty="0" smtClean="0">
                <a:solidFill>
                  <a:schemeClr val="tx2">
                    <a:lumMod val="75000"/>
                  </a:schemeClr>
                </a:solidFill>
              </a:rPr>
              <a:t>teachers</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School Uniform, PE Kit etc</a:t>
            </a:r>
            <a:r>
              <a:rPr lang="en-GB" sz="2400" dirty="0" smtClean="0">
                <a:solidFill>
                  <a:schemeClr val="tx2">
                    <a:lumMod val="75000"/>
                  </a:schemeClr>
                </a:solidFill>
              </a:rPr>
              <a:t>.</a:t>
            </a:r>
            <a:endParaRPr lang="en-GB" sz="2400" dirty="0">
              <a:solidFill>
                <a:schemeClr val="tx2">
                  <a:lumMod val="75000"/>
                </a:schemeClr>
              </a:solidFill>
            </a:endParaRPr>
          </a:p>
          <a:p>
            <a:pPr algn="just">
              <a:buFont typeface="Arial" charset="0"/>
              <a:buChar char="•"/>
            </a:pPr>
            <a:r>
              <a:rPr lang="en-GB" sz="2400" dirty="0" smtClean="0">
                <a:solidFill>
                  <a:schemeClr val="tx2">
                    <a:lumMod val="75000"/>
                  </a:schemeClr>
                </a:solidFill>
              </a:rPr>
              <a:t> Life </a:t>
            </a:r>
            <a:r>
              <a:rPr lang="en-GB" sz="2400" dirty="0">
                <a:solidFill>
                  <a:schemeClr val="tx2">
                    <a:lumMod val="75000"/>
                  </a:schemeClr>
                </a:solidFill>
              </a:rPr>
              <a:t>and work of the school and parish</a:t>
            </a:r>
          </a:p>
          <a:p>
            <a:pPr algn="just">
              <a:buFont typeface="Arial" charset="0"/>
              <a:buChar char="•"/>
            </a:pPr>
            <a:r>
              <a:rPr lang="en-GB" sz="2400" dirty="0">
                <a:solidFill>
                  <a:schemeClr val="tx2">
                    <a:lumMod val="75000"/>
                  </a:schemeClr>
                </a:solidFill>
              </a:rPr>
              <a:t> Sharing the Learning Days &amp; Assemblies</a:t>
            </a:r>
          </a:p>
          <a:p>
            <a:pPr algn="just">
              <a:buFont typeface="Arial" charset="0"/>
              <a:buChar char="•"/>
            </a:pPr>
            <a:r>
              <a:rPr lang="en-GB" sz="2400" dirty="0">
                <a:solidFill>
                  <a:schemeClr val="tx2">
                    <a:lumMod val="75000"/>
                  </a:schemeClr>
                </a:solidFill>
              </a:rPr>
              <a:t> Parent </a:t>
            </a:r>
            <a:r>
              <a:rPr lang="en-GB" sz="2400" dirty="0" smtClean="0">
                <a:solidFill>
                  <a:schemeClr val="tx2">
                    <a:lumMod val="75000"/>
                  </a:schemeClr>
                </a:solidFill>
              </a:rPr>
              <a:t>Council</a:t>
            </a:r>
            <a:endParaRPr lang="en-GB" sz="2400" dirty="0" smtClean="0">
              <a:solidFill>
                <a:schemeClr val="tx2">
                  <a:lumMod val="75000"/>
                </a:schemeClr>
              </a:solidFill>
            </a:endParaRPr>
          </a:p>
          <a:p>
            <a:pPr algn="just">
              <a:buFont typeface="Arial" charset="0"/>
              <a:buChar char="•"/>
            </a:pPr>
            <a:r>
              <a:rPr lang="en-GB" sz="2400" dirty="0">
                <a:solidFill>
                  <a:schemeClr val="tx2">
                    <a:lumMod val="75000"/>
                  </a:schemeClr>
                </a:solidFill>
              </a:rPr>
              <a:t> </a:t>
            </a:r>
            <a:r>
              <a:rPr lang="en-GB" sz="2400" dirty="0" smtClean="0">
                <a:solidFill>
                  <a:schemeClr val="tx2">
                    <a:lumMod val="75000"/>
                  </a:schemeClr>
                </a:solidFill>
              </a:rPr>
              <a:t>Parent Workshops</a:t>
            </a:r>
            <a:endParaRPr lang="en-GB" sz="2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476672"/>
            <a:ext cx="8229600" cy="735161"/>
          </a:xfrm>
        </p:spPr>
        <p:txBody>
          <a:bodyPr/>
          <a:lstStyle/>
          <a:p>
            <a:pPr eaLnBrk="1" fontAlgn="auto" hangingPunct="1">
              <a:spcAft>
                <a:spcPts val="0"/>
              </a:spcAft>
              <a:defRPr/>
            </a:pPr>
            <a:r>
              <a:rPr lang="en-GB" sz="4000" b="1" dirty="0" smtClean="0">
                <a:solidFill>
                  <a:schemeClr val="accent3">
                    <a:lumMod val="75000"/>
                  </a:schemeClr>
                </a:solidFill>
              </a:rPr>
              <a:t>Communication</a:t>
            </a:r>
            <a:endParaRPr lang="en-GB" sz="3600" b="1" dirty="0" smtClean="0">
              <a:solidFill>
                <a:schemeClr val="accent3">
                  <a:lumMod val="75000"/>
                </a:schemeClr>
              </a:solidFill>
            </a:endParaRPr>
          </a:p>
        </p:txBody>
      </p:sp>
      <p:sp>
        <p:nvSpPr>
          <p:cNvPr id="13315" name="Rectangle 4"/>
          <p:cNvSpPr>
            <a:spLocks noChangeArrowheads="1"/>
          </p:cNvSpPr>
          <p:nvPr/>
        </p:nvSpPr>
        <p:spPr bwMode="auto">
          <a:xfrm>
            <a:off x="611560" y="1484784"/>
            <a:ext cx="7992888" cy="5262979"/>
          </a:xfrm>
          <a:prstGeom prst="rect">
            <a:avLst/>
          </a:prstGeom>
          <a:noFill/>
          <a:ln w="9525">
            <a:noFill/>
            <a:miter lim="800000"/>
            <a:headEnd/>
            <a:tailEnd/>
          </a:ln>
        </p:spPr>
        <p:txBody>
          <a:bodyPr wrap="square">
            <a:spAutoFit/>
          </a:bodyPr>
          <a:lstStyle/>
          <a:p>
            <a:r>
              <a:rPr lang="en-GB" sz="2400" b="1" dirty="0" smtClean="0">
                <a:solidFill>
                  <a:srgbClr val="C00000"/>
                </a:solidFill>
              </a:rPr>
              <a:t>Information about our school and your child is communicated in a number of ways: </a:t>
            </a:r>
          </a:p>
          <a:p>
            <a:pPr algn="just">
              <a:buFont typeface="Arial" charset="0"/>
              <a:buChar char="•"/>
            </a:pPr>
            <a:r>
              <a:rPr lang="en-GB" sz="2400" dirty="0" smtClean="0"/>
              <a:t> </a:t>
            </a:r>
            <a:r>
              <a:rPr lang="en-GB" sz="2400" dirty="0" smtClean="0">
                <a:solidFill>
                  <a:schemeClr val="tx2">
                    <a:lumMod val="75000"/>
                  </a:schemeClr>
                </a:solidFill>
              </a:rPr>
              <a:t>School Handbook</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P1 Information </a:t>
            </a:r>
            <a:r>
              <a:rPr lang="en-GB" sz="2400" dirty="0" smtClean="0">
                <a:solidFill>
                  <a:schemeClr val="tx2">
                    <a:lumMod val="75000"/>
                  </a:schemeClr>
                </a:solidFill>
              </a:rPr>
              <a:t>packs (to be delivered to homes)</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Curriculum </a:t>
            </a:r>
            <a:r>
              <a:rPr lang="en-GB" sz="2400" dirty="0" smtClean="0">
                <a:solidFill>
                  <a:schemeClr val="tx2">
                    <a:lumMod val="75000"/>
                  </a:schemeClr>
                </a:solidFill>
              </a:rPr>
              <a:t>workshops</a:t>
            </a:r>
          </a:p>
          <a:p>
            <a:pPr algn="just">
              <a:buFont typeface="Arial" charset="0"/>
              <a:buChar char="•"/>
            </a:pPr>
            <a:r>
              <a:rPr lang="en-GB" sz="2400" dirty="0" smtClean="0">
                <a:solidFill>
                  <a:schemeClr val="tx2">
                    <a:lumMod val="75000"/>
                  </a:schemeClr>
                </a:solidFill>
              </a:rPr>
              <a:t> Seesaw</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School </a:t>
            </a:r>
            <a:r>
              <a:rPr lang="en-GB" sz="2400" dirty="0" smtClean="0">
                <a:solidFill>
                  <a:schemeClr val="tx2">
                    <a:lumMod val="75000"/>
                  </a:schemeClr>
                </a:solidFill>
              </a:rPr>
              <a:t>Website</a:t>
            </a:r>
          </a:p>
          <a:p>
            <a:pPr algn="just">
              <a:buFont typeface="Arial" charset="0"/>
              <a:buChar char="•"/>
            </a:pPr>
            <a:r>
              <a:rPr lang="en-GB" sz="2400" dirty="0" smtClean="0">
                <a:solidFill>
                  <a:schemeClr val="tx2">
                    <a:lumMod val="75000"/>
                  </a:schemeClr>
                </a:solidFill>
              </a:rPr>
              <a:t> Twitter account</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Newsletters </a:t>
            </a:r>
          </a:p>
          <a:p>
            <a:pPr algn="just">
              <a:buFont typeface="Arial" charset="0"/>
              <a:buChar char="•"/>
            </a:pPr>
            <a:r>
              <a:rPr lang="en-GB" sz="2400" dirty="0">
                <a:solidFill>
                  <a:schemeClr val="tx2">
                    <a:lumMod val="75000"/>
                  </a:schemeClr>
                </a:solidFill>
              </a:rPr>
              <a:t> Appointments</a:t>
            </a:r>
          </a:p>
          <a:p>
            <a:pPr algn="just">
              <a:buFont typeface="Arial" charset="0"/>
              <a:buChar char="•"/>
            </a:pPr>
            <a:r>
              <a:rPr lang="en-GB" sz="2400" dirty="0">
                <a:solidFill>
                  <a:schemeClr val="tx2">
                    <a:lumMod val="75000"/>
                  </a:schemeClr>
                </a:solidFill>
              </a:rPr>
              <a:t> Text messaging </a:t>
            </a:r>
            <a:r>
              <a:rPr lang="en-GB" sz="2400" dirty="0" smtClean="0">
                <a:solidFill>
                  <a:schemeClr val="tx2">
                    <a:lumMod val="75000"/>
                  </a:schemeClr>
                </a:solidFill>
              </a:rPr>
              <a:t>service</a:t>
            </a:r>
          </a:p>
          <a:p>
            <a:pPr algn="just">
              <a:buFont typeface="Arial" charset="0"/>
              <a:buChar char="•"/>
            </a:pPr>
            <a:r>
              <a:rPr lang="en-GB" sz="2400" dirty="0" smtClean="0">
                <a:solidFill>
                  <a:schemeClr val="tx2">
                    <a:lumMod val="75000"/>
                  </a:schemeClr>
                </a:solidFill>
              </a:rPr>
              <a:t> Emails</a:t>
            </a:r>
          </a:p>
          <a:p>
            <a:pPr algn="just">
              <a:buFont typeface="Arial" charset="0"/>
              <a:buChar char="•"/>
            </a:pPr>
            <a:r>
              <a:rPr lang="en-GB" sz="2400" dirty="0" smtClean="0">
                <a:solidFill>
                  <a:schemeClr val="tx2">
                    <a:lumMod val="75000"/>
                  </a:schemeClr>
                </a:solidFill>
              </a:rPr>
              <a:t> Pupil post</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Annual Report …. to name a few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39825"/>
          </a:xfrm>
        </p:spPr>
        <p:txBody>
          <a:bodyPr>
            <a:normAutofit/>
          </a:bodyPr>
          <a:lstStyle/>
          <a:p>
            <a:pPr eaLnBrk="1" fontAlgn="auto" hangingPunct="1">
              <a:spcAft>
                <a:spcPts val="0"/>
              </a:spcAft>
              <a:defRPr/>
            </a:pPr>
            <a:r>
              <a:rPr lang="en-GB" sz="4000" b="1" dirty="0" smtClean="0">
                <a:solidFill>
                  <a:schemeClr val="accent3">
                    <a:lumMod val="75000"/>
                  </a:schemeClr>
                </a:solidFill>
              </a:rPr>
              <a:t>Promoting Positive Behaviour</a:t>
            </a:r>
          </a:p>
        </p:txBody>
      </p:sp>
      <p:sp>
        <p:nvSpPr>
          <p:cNvPr id="14339" name="Rectangle 4"/>
          <p:cNvSpPr>
            <a:spLocks noChangeArrowheads="1"/>
          </p:cNvSpPr>
          <p:nvPr/>
        </p:nvSpPr>
        <p:spPr bwMode="auto">
          <a:xfrm>
            <a:off x="468313" y="1628775"/>
            <a:ext cx="8496300" cy="4893647"/>
          </a:xfrm>
          <a:prstGeom prst="rect">
            <a:avLst/>
          </a:prstGeom>
          <a:noFill/>
          <a:ln w="9525">
            <a:noFill/>
            <a:miter lim="800000"/>
            <a:headEnd/>
            <a:tailEnd/>
          </a:ln>
        </p:spPr>
        <p:txBody>
          <a:bodyPr>
            <a:spAutoFit/>
          </a:bodyPr>
          <a:lstStyle/>
          <a:p>
            <a:pPr algn="just">
              <a:buFont typeface="Arial" charset="0"/>
              <a:buChar char="•"/>
            </a:pPr>
            <a:r>
              <a:rPr lang="en-GB" sz="2400" dirty="0">
                <a:solidFill>
                  <a:schemeClr val="tx2">
                    <a:lumMod val="75000"/>
                  </a:schemeClr>
                </a:solidFill>
              </a:rPr>
              <a:t> Whole School </a:t>
            </a:r>
            <a:r>
              <a:rPr lang="en-GB" sz="2400" dirty="0" smtClean="0">
                <a:solidFill>
                  <a:schemeClr val="tx2">
                    <a:lumMod val="75000"/>
                  </a:schemeClr>
                </a:solidFill>
              </a:rPr>
              <a:t>Positive Behaviour Policy </a:t>
            </a:r>
          </a:p>
          <a:p>
            <a:pPr algn="just"/>
            <a:r>
              <a:rPr lang="en-GB" sz="2400" dirty="0" smtClean="0">
                <a:solidFill>
                  <a:schemeClr val="tx2">
                    <a:lumMod val="75000"/>
                  </a:schemeClr>
                </a:solidFill>
              </a:rPr>
              <a:t>	– included in Handbook</a:t>
            </a:r>
          </a:p>
          <a:p>
            <a:pPr algn="just">
              <a:buFont typeface="Arial" charset="0"/>
              <a:buChar char="•"/>
            </a:pPr>
            <a:r>
              <a:rPr lang="en-GB" sz="2400" dirty="0">
                <a:solidFill>
                  <a:schemeClr val="tx2">
                    <a:lumMod val="75000"/>
                  </a:schemeClr>
                </a:solidFill>
              </a:rPr>
              <a:t>Tree of </a:t>
            </a:r>
            <a:r>
              <a:rPr lang="en-GB" sz="2400" dirty="0" smtClean="0">
                <a:solidFill>
                  <a:schemeClr val="tx2">
                    <a:lumMod val="75000"/>
                  </a:schemeClr>
                </a:solidFill>
              </a:rPr>
              <a:t>Recognition</a:t>
            </a:r>
          </a:p>
          <a:p>
            <a:pPr algn="just">
              <a:buFont typeface="Arial" charset="0"/>
              <a:buChar char="•"/>
            </a:pPr>
            <a:r>
              <a:rPr lang="en-GB" sz="2400" dirty="0" smtClean="0">
                <a:solidFill>
                  <a:schemeClr val="tx2">
                    <a:lumMod val="75000"/>
                  </a:schemeClr>
                </a:solidFill>
              </a:rPr>
              <a:t>Rights </a:t>
            </a:r>
            <a:r>
              <a:rPr lang="en-GB" sz="2400" dirty="0">
                <a:solidFill>
                  <a:schemeClr val="tx2">
                    <a:lumMod val="75000"/>
                  </a:schemeClr>
                </a:solidFill>
              </a:rPr>
              <a:t>Respecting School – Class Charter </a:t>
            </a:r>
          </a:p>
          <a:p>
            <a:pPr algn="just">
              <a:buFont typeface="Arial" charset="0"/>
              <a:buChar char="•"/>
            </a:pPr>
            <a:r>
              <a:rPr lang="en-GB" sz="2400" dirty="0" smtClean="0">
                <a:solidFill>
                  <a:schemeClr val="tx2">
                    <a:lumMod val="75000"/>
                  </a:schemeClr>
                </a:solidFill>
              </a:rPr>
              <a:t> </a:t>
            </a:r>
            <a:r>
              <a:rPr lang="en-GB" sz="2400" dirty="0">
                <a:solidFill>
                  <a:schemeClr val="tx2">
                    <a:lumMod val="75000"/>
                  </a:schemeClr>
                </a:solidFill>
              </a:rPr>
              <a:t>Rules for behaviour and for learning</a:t>
            </a:r>
          </a:p>
          <a:p>
            <a:pPr algn="just">
              <a:buFont typeface="Arial" charset="0"/>
              <a:buChar char="•"/>
            </a:pPr>
            <a:r>
              <a:rPr lang="en-GB" sz="2400" dirty="0">
                <a:solidFill>
                  <a:schemeClr val="tx2">
                    <a:lumMod val="75000"/>
                  </a:schemeClr>
                </a:solidFill>
              </a:rPr>
              <a:t> House System</a:t>
            </a:r>
          </a:p>
          <a:p>
            <a:pPr algn="just">
              <a:buFont typeface="Arial" charset="0"/>
              <a:buChar char="•"/>
            </a:pPr>
            <a:r>
              <a:rPr lang="en-GB" sz="2400" dirty="0">
                <a:solidFill>
                  <a:schemeClr val="tx2">
                    <a:lumMod val="75000"/>
                  </a:schemeClr>
                </a:solidFill>
              </a:rPr>
              <a:t> Being Cool in School</a:t>
            </a:r>
          </a:p>
          <a:p>
            <a:pPr algn="just">
              <a:buFont typeface="Arial" charset="0"/>
              <a:buChar char="•"/>
            </a:pPr>
            <a:r>
              <a:rPr lang="en-GB" sz="2400" dirty="0">
                <a:solidFill>
                  <a:schemeClr val="tx2">
                    <a:lumMod val="75000"/>
                  </a:schemeClr>
                </a:solidFill>
              </a:rPr>
              <a:t> Support of Partner Agencies</a:t>
            </a:r>
          </a:p>
          <a:p>
            <a:pPr algn="just">
              <a:buFont typeface="Arial" charset="0"/>
              <a:buChar char="•"/>
            </a:pPr>
            <a:r>
              <a:rPr lang="en-GB" sz="2400" dirty="0">
                <a:solidFill>
                  <a:schemeClr val="tx2">
                    <a:lumMod val="75000"/>
                  </a:schemeClr>
                </a:solidFill>
              </a:rPr>
              <a:t> Pupil Responsibilities</a:t>
            </a:r>
          </a:p>
          <a:p>
            <a:pPr algn="just">
              <a:buFont typeface="Arial" charset="0"/>
              <a:buChar char="•"/>
            </a:pPr>
            <a:r>
              <a:rPr lang="en-GB" sz="2400" dirty="0">
                <a:solidFill>
                  <a:schemeClr val="tx2">
                    <a:lumMod val="75000"/>
                  </a:schemeClr>
                </a:solidFill>
              </a:rPr>
              <a:t> </a:t>
            </a:r>
            <a:r>
              <a:rPr lang="en-GB" sz="2400" dirty="0" smtClean="0">
                <a:solidFill>
                  <a:schemeClr val="tx2">
                    <a:lumMod val="75000"/>
                  </a:schemeClr>
                </a:solidFill>
              </a:rPr>
              <a:t>Assemblies</a:t>
            </a:r>
            <a:endParaRPr lang="en-GB" sz="2400" dirty="0">
              <a:solidFill>
                <a:schemeClr val="tx2">
                  <a:lumMod val="75000"/>
                </a:schemeClr>
              </a:solidFill>
            </a:endParaRPr>
          </a:p>
          <a:p>
            <a:pPr algn="just">
              <a:buFont typeface="Arial" charset="0"/>
              <a:buChar char="•"/>
            </a:pPr>
            <a:r>
              <a:rPr lang="en-GB" sz="2400" dirty="0">
                <a:solidFill>
                  <a:schemeClr val="tx2">
                    <a:lumMod val="75000"/>
                  </a:schemeClr>
                </a:solidFill>
              </a:rPr>
              <a:t> Celebration of Achievement</a:t>
            </a:r>
          </a:p>
          <a:p>
            <a:pPr>
              <a:buFont typeface="Arial" charset="0"/>
              <a:buChar char="•"/>
            </a:pPr>
            <a:r>
              <a:rPr lang="en-GB" sz="2400" dirty="0">
                <a:solidFill>
                  <a:schemeClr val="tx2">
                    <a:lumMod val="75000"/>
                  </a:schemeClr>
                </a:solidFill>
              </a:rPr>
              <a:t> Celebration of children’s wider </a:t>
            </a:r>
            <a:r>
              <a:rPr lang="en-GB" sz="2400" dirty="0" smtClean="0">
                <a:solidFill>
                  <a:schemeClr val="tx2">
                    <a:lumMod val="75000"/>
                  </a:schemeClr>
                </a:solidFill>
              </a:rPr>
              <a:t>achievements</a:t>
            </a:r>
          </a:p>
          <a:p>
            <a:pPr>
              <a:buFont typeface="Arial" charset="0"/>
              <a:buChar char="•"/>
            </a:pPr>
            <a:r>
              <a:rPr lang="en-GB" sz="2400" dirty="0" smtClean="0">
                <a:solidFill>
                  <a:schemeClr val="tx2">
                    <a:lumMod val="75000"/>
                  </a:schemeClr>
                </a:solidFill>
              </a:rPr>
              <a:t> Pupil voice</a:t>
            </a:r>
            <a:endParaRPr lang="en-GB" sz="2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3040" y="1186158"/>
            <a:ext cx="8640960" cy="1139825"/>
          </a:xfrm>
        </p:spPr>
        <p:txBody>
          <a:bodyPr>
            <a:normAutofit fontScale="90000"/>
          </a:bodyPr>
          <a:lstStyle/>
          <a:p>
            <a:pPr eaLnBrk="1" fontAlgn="auto" hangingPunct="1">
              <a:spcAft>
                <a:spcPts val="0"/>
              </a:spcAft>
              <a:defRPr/>
            </a:pPr>
            <a:r>
              <a:rPr lang="en-GB" sz="4000" b="1" dirty="0">
                <a:solidFill>
                  <a:schemeClr val="bg2">
                    <a:lumMod val="50000"/>
                  </a:schemeClr>
                </a:solidFill>
              </a:rPr>
              <a:t>Preparing for School</a:t>
            </a:r>
            <a:r>
              <a:rPr lang="en-GB" sz="3100" dirty="0">
                <a:solidFill>
                  <a:schemeClr val="bg2">
                    <a:lumMod val="50000"/>
                  </a:schemeClr>
                </a:solidFill>
              </a:rPr>
              <a:t/>
            </a:r>
            <a:br>
              <a:rPr lang="en-GB" sz="3100" dirty="0">
                <a:solidFill>
                  <a:schemeClr val="bg2">
                    <a:lumMod val="50000"/>
                  </a:schemeClr>
                </a:solidFill>
              </a:rPr>
            </a:br>
            <a:r>
              <a:rPr lang="en-GB" sz="3100" dirty="0">
                <a:solidFill>
                  <a:srgbClr val="C00000"/>
                </a:solidFill>
              </a:rPr>
              <a:t>Many parents ask us what </a:t>
            </a:r>
            <a:r>
              <a:rPr lang="en-GB" sz="3100" dirty="0" smtClean="0">
                <a:solidFill>
                  <a:srgbClr val="C00000"/>
                </a:solidFill>
              </a:rPr>
              <a:t>they can do to help to prepare their child for Primary School. Below is a list of some of the things you could work on over the summer:</a:t>
            </a:r>
          </a:p>
        </p:txBody>
      </p:sp>
      <p:sp>
        <p:nvSpPr>
          <p:cNvPr id="18435" name="Rectangle 4"/>
          <p:cNvSpPr>
            <a:spLocks noChangeArrowheads="1"/>
          </p:cNvSpPr>
          <p:nvPr/>
        </p:nvSpPr>
        <p:spPr bwMode="auto">
          <a:xfrm>
            <a:off x="539551" y="2325983"/>
            <a:ext cx="4150893" cy="4524315"/>
          </a:xfrm>
          <a:prstGeom prst="rect">
            <a:avLst/>
          </a:prstGeom>
          <a:noFill/>
          <a:ln w="9525">
            <a:noFill/>
            <a:miter lim="800000"/>
            <a:headEnd/>
            <a:tailEnd/>
          </a:ln>
        </p:spPr>
        <p:txBody>
          <a:bodyPr wrap="square">
            <a:spAutoFit/>
          </a:bodyPr>
          <a:lstStyle/>
          <a:p>
            <a:pPr>
              <a:buFontTx/>
              <a:buChar char="•"/>
            </a:pPr>
            <a:r>
              <a:rPr lang="en-GB" dirty="0">
                <a:solidFill>
                  <a:schemeClr val="tx2">
                    <a:lumMod val="75000"/>
                  </a:schemeClr>
                </a:solidFill>
              </a:rPr>
              <a:t> wash and dress </a:t>
            </a:r>
            <a:r>
              <a:rPr lang="en-GB" dirty="0" smtClean="0">
                <a:solidFill>
                  <a:schemeClr val="tx2">
                    <a:lumMod val="75000"/>
                  </a:schemeClr>
                </a:solidFill>
              </a:rPr>
              <a:t>themselves</a:t>
            </a:r>
          </a:p>
          <a:p>
            <a:pPr>
              <a:buFontTx/>
              <a:buChar char="•"/>
            </a:pPr>
            <a:r>
              <a:rPr lang="en-GB" dirty="0" smtClean="0">
                <a:solidFill>
                  <a:schemeClr val="tx2">
                    <a:lumMod val="75000"/>
                  </a:schemeClr>
                </a:solidFill>
              </a:rPr>
              <a:t>zips/buttons </a:t>
            </a:r>
            <a:r>
              <a:rPr lang="en-GB" dirty="0">
                <a:solidFill>
                  <a:schemeClr val="tx2">
                    <a:lumMod val="75000"/>
                  </a:schemeClr>
                </a:solidFill>
              </a:rPr>
              <a:t>etc</a:t>
            </a:r>
          </a:p>
          <a:p>
            <a:pPr>
              <a:buFontTx/>
              <a:buChar char="•"/>
            </a:pPr>
            <a:r>
              <a:rPr lang="en-GB" dirty="0">
                <a:solidFill>
                  <a:schemeClr val="tx2">
                    <a:lumMod val="75000"/>
                  </a:schemeClr>
                </a:solidFill>
              </a:rPr>
              <a:t> brush their own teeth</a:t>
            </a:r>
          </a:p>
          <a:p>
            <a:pPr>
              <a:buFontTx/>
              <a:buChar char="•"/>
            </a:pPr>
            <a:r>
              <a:rPr lang="en-GB" dirty="0">
                <a:solidFill>
                  <a:schemeClr val="tx2">
                    <a:lumMod val="75000"/>
                  </a:schemeClr>
                </a:solidFill>
              </a:rPr>
              <a:t> go to toilet</a:t>
            </a:r>
          </a:p>
          <a:p>
            <a:pPr>
              <a:buFontTx/>
              <a:buChar char="•"/>
            </a:pPr>
            <a:r>
              <a:rPr lang="en-GB" dirty="0">
                <a:solidFill>
                  <a:schemeClr val="tx2">
                    <a:lumMod val="75000"/>
                  </a:schemeClr>
                </a:solidFill>
              </a:rPr>
              <a:t> use </a:t>
            </a:r>
            <a:r>
              <a:rPr lang="en-GB" dirty="0" smtClean="0">
                <a:solidFill>
                  <a:schemeClr val="tx2">
                    <a:lumMod val="75000"/>
                  </a:schemeClr>
                </a:solidFill>
              </a:rPr>
              <a:t>a knife </a:t>
            </a:r>
            <a:r>
              <a:rPr lang="en-GB" dirty="0">
                <a:solidFill>
                  <a:schemeClr val="tx2">
                    <a:lumMod val="75000"/>
                  </a:schemeClr>
                </a:solidFill>
              </a:rPr>
              <a:t>and fork</a:t>
            </a:r>
          </a:p>
          <a:p>
            <a:pPr>
              <a:buFontTx/>
              <a:buChar char="•"/>
            </a:pPr>
            <a:r>
              <a:rPr lang="en-GB" dirty="0">
                <a:solidFill>
                  <a:schemeClr val="tx2">
                    <a:lumMod val="75000"/>
                  </a:schemeClr>
                </a:solidFill>
              </a:rPr>
              <a:t> identify their full name</a:t>
            </a:r>
          </a:p>
          <a:p>
            <a:pPr>
              <a:buFontTx/>
              <a:buChar char="•"/>
            </a:pPr>
            <a:r>
              <a:rPr lang="en-GB" dirty="0">
                <a:solidFill>
                  <a:schemeClr val="tx2">
                    <a:lumMod val="75000"/>
                  </a:schemeClr>
                </a:solidFill>
              </a:rPr>
              <a:t> identify their own clothing (nametags or markings on all </a:t>
            </a:r>
            <a:r>
              <a:rPr lang="en-GB" dirty="0" smtClean="0">
                <a:solidFill>
                  <a:schemeClr val="tx2">
                    <a:lumMod val="75000"/>
                  </a:schemeClr>
                </a:solidFill>
              </a:rPr>
              <a:t>clothing) </a:t>
            </a:r>
          </a:p>
          <a:p>
            <a:pPr>
              <a:buFontTx/>
              <a:buChar char="•"/>
            </a:pPr>
            <a:r>
              <a:rPr lang="en-GB" dirty="0">
                <a:solidFill>
                  <a:schemeClr val="tx2">
                    <a:lumMod val="75000"/>
                  </a:schemeClr>
                </a:solidFill>
              </a:rPr>
              <a:t>practice writing full name, letters/numbers </a:t>
            </a:r>
            <a:endParaRPr lang="en-GB" dirty="0" smtClean="0">
              <a:solidFill>
                <a:schemeClr val="tx2">
                  <a:lumMod val="75000"/>
                </a:schemeClr>
              </a:solidFill>
            </a:endParaRPr>
          </a:p>
          <a:p>
            <a:pPr>
              <a:buFontTx/>
              <a:buChar char="•"/>
            </a:pPr>
            <a:r>
              <a:rPr lang="en-GB" dirty="0" smtClean="0">
                <a:solidFill>
                  <a:schemeClr val="tx2">
                    <a:lumMod val="75000"/>
                  </a:schemeClr>
                </a:solidFill>
              </a:rPr>
              <a:t>responsibility </a:t>
            </a:r>
            <a:r>
              <a:rPr lang="en-GB" dirty="0">
                <a:solidFill>
                  <a:schemeClr val="tx2">
                    <a:lumMod val="75000"/>
                  </a:schemeClr>
                </a:solidFill>
              </a:rPr>
              <a:t>for </a:t>
            </a:r>
            <a:r>
              <a:rPr lang="en-GB" dirty="0" smtClean="0">
                <a:solidFill>
                  <a:schemeClr val="tx2">
                    <a:lumMod val="75000"/>
                  </a:schemeClr>
                </a:solidFill>
              </a:rPr>
              <a:t>self</a:t>
            </a:r>
            <a:endParaRPr lang="en-GB" dirty="0">
              <a:solidFill>
                <a:schemeClr val="tx2">
                  <a:lumMod val="75000"/>
                </a:schemeClr>
              </a:solidFill>
            </a:endParaRPr>
          </a:p>
          <a:p>
            <a:pPr>
              <a:buFontTx/>
              <a:buChar char="•"/>
            </a:pPr>
            <a:r>
              <a:rPr lang="en-GB" dirty="0">
                <a:solidFill>
                  <a:schemeClr val="tx2">
                    <a:lumMod val="75000"/>
                  </a:schemeClr>
                </a:solidFill>
              </a:rPr>
              <a:t> carry own school bag and homework bag</a:t>
            </a:r>
          </a:p>
          <a:p>
            <a:pPr>
              <a:buFontTx/>
              <a:buChar char="•"/>
            </a:pPr>
            <a:r>
              <a:rPr lang="en-GB" dirty="0" smtClean="0">
                <a:solidFill>
                  <a:schemeClr val="tx2">
                    <a:lumMod val="75000"/>
                  </a:schemeClr>
                </a:solidFill>
              </a:rPr>
              <a:t>look </a:t>
            </a:r>
            <a:r>
              <a:rPr lang="en-GB" dirty="0">
                <a:solidFill>
                  <a:schemeClr val="tx2">
                    <a:lumMod val="75000"/>
                  </a:schemeClr>
                </a:solidFill>
              </a:rPr>
              <a:t>at school </a:t>
            </a:r>
            <a:r>
              <a:rPr lang="en-GB" dirty="0" smtClean="0">
                <a:solidFill>
                  <a:schemeClr val="tx2">
                    <a:lumMod val="75000"/>
                  </a:schemeClr>
                </a:solidFill>
              </a:rPr>
              <a:t>website – P1 Transition tab – Virtual Tour of school, transition activities</a:t>
            </a:r>
            <a:endParaRPr lang="en-GB" dirty="0">
              <a:solidFill>
                <a:schemeClr val="tx2">
                  <a:lumMod val="75000"/>
                </a:schemeClr>
              </a:solidFill>
            </a:endParaRPr>
          </a:p>
        </p:txBody>
      </p:sp>
      <p:sp>
        <p:nvSpPr>
          <p:cNvPr id="18436" name="Rectangle 5"/>
          <p:cNvSpPr>
            <a:spLocks noChangeArrowheads="1"/>
          </p:cNvSpPr>
          <p:nvPr/>
        </p:nvSpPr>
        <p:spPr bwMode="auto">
          <a:xfrm>
            <a:off x="5029619" y="2464481"/>
            <a:ext cx="4006877" cy="4247317"/>
          </a:xfrm>
          <a:prstGeom prst="rect">
            <a:avLst/>
          </a:prstGeom>
          <a:noFill/>
          <a:ln w="9525">
            <a:noFill/>
            <a:miter lim="800000"/>
            <a:headEnd/>
            <a:tailEnd/>
          </a:ln>
        </p:spPr>
        <p:txBody>
          <a:bodyPr wrap="square">
            <a:spAutoFit/>
          </a:bodyPr>
          <a:lstStyle/>
          <a:p>
            <a:pPr>
              <a:buFontTx/>
              <a:buChar char="•"/>
            </a:pPr>
            <a:r>
              <a:rPr lang="en-GB" dirty="0" smtClean="0">
                <a:solidFill>
                  <a:schemeClr val="tx2">
                    <a:lumMod val="75000"/>
                  </a:schemeClr>
                </a:solidFill>
              </a:rPr>
              <a:t>continue </a:t>
            </a:r>
            <a:r>
              <a:rPr lang="en-GB" dirty="0">
                <a:solidFill>
                  <a:schemeClr val="tx2">
                    <a:lumMod val="75000"/>
                  </a:schemeClr>
                </a:solidFill>
              </a:rPr>
              <a:t>to read and share books, poetry, comics, stories and songs, visit library</a:t>
            </a:r>
          </a:p>
          <a:p>
            <a:pPr>
              <a:buFontTx/>
              <a:buChar char="•"/>
            </a:pPr>
            <a:r>
              <a:rPr lang="en-GB" dirty="0">
                <a:solidFill>
                  <a:schemeClr val="tx2">
                    <a:lumMod val="75000"/>
                  </a:schemeClr>
                </a:solidFill>
              </a:rPr>
              <a:t> promoting positive behaviour – discuss different ways of dealing with challenging situations </a:t>
            </a:r>
          </a:p>
          <a:p>
            <a:pPr>
              <a:buFontTx/>
              <a:buChar char="•"/>
            </a:pPr>
            <a:r>
              <a:rPr lang="en-GB" dirty="0">
                <a:solidFill>
                  <a:schemeClr val="tx2">
                    <a:lumMod val="75000"/>
                  </a:schemeClr>
                </a:solidFill>
              </a:rPr>
              <a:t> maintain routines: night time, going to bed</a:t>
            </a:r>
          </a:p>
          <a:p>
            <a:pPr>
              <a:buFontTx/>
              <a:buChar char="•"/>
            </a:pPr>
            <a:r>
              <a:rPr lang="en-GB" dirty="0">
                <a:solidFill>
                  <a:schemeClr val="tx2">
                    <a:lumMod val="75000"/>
                  </a:schemeClr>
                </a:solidFill>
              </a:rPr>
              <a:t> </a:t>
            </a:r>
            <a:r>
              <a:rPr lang="en-GB" dirty="0" smtClean="0">
                <a:solidFill>
                  <a:schemeClr val="tx2">
                    <a:lumMod val="75000"/>
                  </a:schemeClr>
                </a:solidFill>
              </a:rPr>
              <a:t>organise uniform</a:t>
            </a:r>
            <a:r>
              <a:rPr lang="en-GB" dirty="0">
                <a:solidFill>
                  <a:schemeClr val="tx2">
                    <a:lumMod val="75000"/>
                  </a:schemeClr>
                </a:solidFill>
              </a:rPr>
              <a:t>, homework, PE kit the night before</a:t>
            </a:r>
          </a:p>
          <a:p>
            <a:pPr>
              <a:buFontTx/>
              <a:buChar char="•"/>
            </a:pPr>
            <a:r>
              <a:rPr lang="en-GB" dirty="0">
                <a:solidFill>
                  <a:schemeClr val="tx2">
                    <a:lumMod val="75000"/>
                  </a:schemeClr>
                </a:solidFill>
              </a:rPr>
              <a:t> maintain morning routine getting ready for school</a:t>
            </a:r>
          </a:p>
          <a:p>
            <a:pPr>
              <a:buFontTx/>
              <a:buChar char="•"/>
            </a:pPr>
            <a:r>
              <a:rPr lang="en-GB" dirty="0">
                <a:solidFill>
                  <a:schemeClr val="tx2">
                    <a:lumMod val="75000"/>
                  </a:schemeClr>
                </a:solidFill>
              </a:rPr>
              <a:t> </a:t>
            </a:r>
            <a:r>
              <a:rPr lang="en-GB" dirty="0" smtClean="0">
                <a:solidFill>
                  <a:schemeClr val="tx2">
                    <a:lumMod val="75000"/>
                  </a:schemeClr>
                </a:solidFill>
              </a:rPr>
              <a:t>make healthy food choices: healthy </a:t>
            </a:r>
            <a:r>
              <a:rPr lang="en-GB" dirty="0">
                <a:solidFill>
                  <a:schemeClr val="tx2">
                    <a:lumMod val="75000"/>
                  </a:schemeClr>
                </a:solidFill>
              </a:rPr>
              <a:t>breakfast, break-time snack and packed lunch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39825"/>
          </a:xfrm>
        </p:spPr>
        <p:txBody>
          <a:bodyPr/>
          <a:lstStyle/>
          <a:p>
            <a:pPr eaLnBrk="1" fontAlgn="auto" hangingPunct="1">
              <a:spcAft>
                <a:spcPts val="0"/>
              </a:spcAft>
              <a:defRPr/>
            </a:pPr>
            <a:r>
              <a:rPr lang="en-GB" sz="3600" dirty="0" smtClean="0">
                <a:solidFill>
                  <a:schemeClr val="bg2">
                    <a:lumMod val="50000"/>
                  </a:schemeClr>
                </a:solidFill>
              </a:rPr>
              <a:t>Your Next Steps</a:t>
            </a:r>
          </a:p>
        </p:txBody>
      </p:sp>
      <p:sp>
        <p:nvSpPr>
          <p:cNvPr id="21507" name="Rectangle 4"/>
          <p:cNvSpPr>
            <a:spLocks noChangeArrowheads="1"/>
          </p:cNvSpPr>
          <p:nvPr/>
        </p:nvSpPr>
        <p:spPr bwMode="auto">
          <a:xfrm>
            <a:off x="287016" y="1412776"/>
            <a:ext cx="8856984" cy="4832092"/>
          </a:xfrm>
          <a:prstGeom prst="rect">
            <a:avLst/>
          </a:prstGeom>
          <a:noFill/>
          <a:ln w="9525">
            <a:noFill/>
            <a:miter lim="800000"/>
            <a:headEnd/>
            <a:tailEnd/>
          </a:ln>
        </p:spPr>
        <p:txBody>
          <a:bodyPr wrap="square">
            <a:spAutoFit/>
          </a:bodyPr>
          <a:lstStyle/>
          <a:p>
            <a:pPr algn="just">
              <a:buFont typeface="Arial" charset="0"/>
              <a:buChar char="•"/>
            </a:pPr>
            <a:r>
              <a:rPr lang="en-GB" sz="2400" dirty="0" smtClean="0">
                <a:solidFill>
                  <a:schemeClr val="tx2">
                    <a:lumMod val="75000"/>
                  </a:schemeClr>
                </a:solidFill>
              </a:rPr>
              <a:t> </a:t>
            </a:r>
            <a:r>
              <a:rPr lang="en-GB" sz="2000" dirty="0">
                <a:solidFill>
                  <a:schemeClr val="tx2">
                    <a:lumMod val="75000"/>
                  </a:schemeClr>
                </a:solidFill>
              </a:rPr>
              <a:t>Talk to your child about school and </a:t>
            </a:r>
            <a:r>
              <a:rPr lang="en-GB" sz="2000" dirty="0" smtClean="0">
                <a:solidFill>
                  <a:schemeClr val="tx2">
                    <a:lumMod val="75000"/>
                  </a:schemeClr>
                </a:solidFill>
              </a:rPr>
              <a:t>expectations</a:t>
            </a:r>
          </a:p>
          <a:p>
            <a:pPr algn="just">
              <a:buFont typeface="Arial" charset="0"/>
              <a:buChar char="•"/>
            </a:pPr>
            <a:endParaRPr lang="en-GB" sz="2000" dirty="0" smtClean="0">
              <a:solidFill>
                <a:schemeClr val="tx2">
                  <a:lumMod val="75000"/>
                </a:schemeClr>
              </a:solidFill>
            </a:endParaRPr>
          </a:p>
          <a:p>
            <a:pPr algn="just">
              <a:buFont typeface="Arial" charset="0"/>
              <a:buChar char="•"/>
            </a:pPr>
            <a:r>
              <a:rPr lang="en-GB" sz="2000" dirty="0" smtClean="0">
                <a:solidFill>
                  <a:schemeClr val="tx2">
                    <a:lumMod val="75000"/>
                  </a:schemeClr>
                </a:solidFill>
              </a:rPr>
              <a:t> Take them for a walk to school to see it and help to ease </a:t>
            </a:r>
            <a:r>
              <a:rPr lang="en-GB" sz="2000" dirty="0" smtClean="0">
                <a:solidFill>
                  <a:schemeClr val="tx2">
                    <a:lumMod val="75000"/>
                  </a:schemeClr>
                </a:solidFill>
              </a:rPr>
              <a:t>anxieties</a:t>
            </a:r>
          </a:p>
          <a:p>
            <a:pPr algn="just">
              <a:buFont typeface="Arial" charset="0"/>
              <a:buChar char="•"/>
            </a:pPr>
            <a:endParaRPr lang="en-GB" sz="2000" dirty="0">
              <a:solidFill>
                <a:schemeClr val="tx2">
                  <a:lumMod val="75000"/>
                </a:schemeClr>
              </a:solidFill>
            </a:endParaRPr>
          </a:p>
          <a:p>
            <a:pPr>
              <a:buFont typeface="Arial" charset="0"/>
              <a:buChar char="•"/>
            </a:pPr>
            <a:r>
              <a:rPr lang="en-GB" sz="2000" dirty="0">
                <a:solidFill>
                  <a:schemeClr val="tx2">
                    <a:lumMod val="75000"/>
                  </a:schemeClr>
                </a:solidFill>
              </a:rPr>
              <a:t> Use </a:t>
            </a:r>
            <a:r>
              <a:rPr lang="en-GB" sz="2000" dirty="0" smtClean="0">
                <a:solidFill>
                  <a:schemeClr val="tx2">
                    <a:lumMod val="75000"/>
                  </a:schemeClr>
                </a:solidFill>
              </a:rPr>
              <a:t>the school website &amp; </a:t>
            </a:r>
            <a:r>
              <a:rPr lang="en-GB" sz="2000" dirty="0">
                <a:solidFill>
                  <a:schemeClr val="tx2">
                    <a:lumMod val="75000"/>
                  </a:schemeClr>
                </a:solidFill>
              </a:rPr>
              <a:t>twitter to stimulate </a:t>
            </a:r>
            <a:r>
              <a:rPr lang="en-GB" sz="2000" dirty="0" smtClean="0">
                <a:solidFill>
                  <a:schemeClr val="tx2">
                    <a:lumMod val="75000"/>
                  </a:schemeClr>
                </a:solidFill>
              </a:rPr>
              <a:t>discussion</a:t>
            </a:r>
          </a:p>
          <a:p>
            <a:endParaRPr lang="en-GB" sz="2000" dirty="0" smtClean="0">
              <a:solidFill>
                <a:schemeClr val="tx2">
                  <a:lumMod val="75000"/>
                </a:schemeClr>
              </a:solidFill>
            </a:endParaRPr>
          </a:p>
          <a:p>
            <a:pPr>
              <a:buFont typeface="Arial" charset="0"/>
              <a:buChar char="•"/>
            </a:pPr>
            <a:r>
              <a:rPr lang="en-GB" sz="2000" dirty="0" smtClean="0">
                <a:solidFill>
                  <a:schemeClr val="tx2">
                    <a:lumMod val="75000"/>
                  </a:schemeClr>
                </a:solidFill>
              </a:rPr>
              <a:t> Engage with the transition activities available in the virtual classroom on the website</a:t>
            </a:r>
          </a:p>
          <a:p>
            <a:pPr>
              <a:buFont typeface="Arial" charset="0"/>
              <a:buChar char="•"/>
            </a:pPr>
            <a:endParaRPr lang="en-GB" sz="2000" dirty="0">
              <a:solidFill>
                <a:schemeClr val="tx2">
                  <a:lumMod val="75000"/>
                </a:schemeClr>
              </a:solidFill>
            </a:endParaRPr>
          </a:p>
          <a:p>
            <a:pPr>
              <a:buFont typeface="Arial" charset="0"/>
              <a:buChar char="•"/>
            </a:pPr>
            <a:r>
              <a:rPr lang="en-GB" sz="2000" dirty="0" smtClean="0">
                <a:solidFill>
                  <a:schemeClr val="tx2">
                    <a:lumMod val="75000"/>
                  </a:schemeClr>
                </a:solidFill>
              </a:rPr>
              <a:t> Contact the school via email if you have any questions or concerns</a:t>
            </a:r>
          </a:p>
          <a:p>
            <a:pPr>
              <a:buFont typeface="Arial" charset="0"/>
              <a:buChar char="•"/>
            </a:pPr>
            <a:endParaRPr lang="en-GB" sz="2000" dirty="0">
              <a:solidFill>
                <a:schemeClr val="tx2">
                  <a:lumMod val="75000"/>
                </a:schemeClr>
              </a:solidFill>
            </a:endParaRPr>
          </a:p>
          <a:p>
            <a:pPr>
              <a:buFont typeface="Arial" charset="0"/>
              <a:buChar char="•"/>
            </a:pPr>
            <a:r>
              <a:rPr lang="en-GB" sz="2000" dirty="0" smtClean="0">
                <a:solidFill>
                  <a:schemeClr val="tx2">
                    <a:lumMod val="75000"/>
                  </a:schemeClr>
                </a:solidFill>
              </a:rPr>
              <a:t> Further information will follow from school regarding your child’s first day as a Primary 1 learner</a:t>
            </a:r>
            <a:endParaRPr lang="en-GB" sz="2000" dirty="0">
              <a:solidFill>
                <a:schemeClr val="tx2">
                  <a:lumMod val="75000"/>
                </a:schemeClr>
              </a:solidFill>
            </a:endParaRPr>
          </a:p>
          <a:p>
            <a:pPr>
              <a:buFont typeface="Arial" pitchFamily="34" charset="0"/>
              <a:buChar char="•"/>
            </a:pPr>
            <a:endParaRPr lang="en-GB" sz="2000" dirty="0" smtClean="0"/>
          </a:p>
          <a:p>
            <a:pPr algn="just">
              <a:buFont typeface="Arial" charset="0"/>
              <a:buChar char="•"/>
            </a:pP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8229600" cy="1143000"/>
          </a:xfrm>
        </p:spPr>
        <p:txBody>
          <a:bodyPr>
            <a:noAutofit/>
          </a:bodyPr>
          <a:lstStyle/>
          <a:p>
            <a:r>
              <a:rPr lang="en-GB" sz="4000" b="1" dirty="0">
                <a:solidFill>
                  <a:schemeClr val="bg2">
                    <a:lumMod val="50000"/>
                  </a:schemeClr>
                </a:solidFill>
              </a:rPr>
              <a:t>Information</a:t>
            </a:r>
            <a:r>
              <a:rPr lang="en-GB" sz="2400" dirty="0" smtClean="0"/>
              <a:t/>
            </a:r>
            <a:br>
              <a:rPr lang="en-GB" sz="2400" dirty="0" smtClean="0"/>
            </a:br>
            <a:r>
              <a:rPr lang="en-GB" sz="2000" dirty="0" smtClean="0">
                <a:solidFill>
                  <a:srgbClr val="C00000"/>
                </a:solidFill>
              </a:rPr>
              <a:t>The following information will be available either through our school website or will be delivered to your home in an information pack as soon as possible </a:t>
            </a:r>
            <a:endParaRPr lang="en-GB" sz="2000" dirty="0">
              <a:solidFill>
                <a:srgbClr val="C00000"/>
              </a:solidFill>
            </a:endParaRPr>
          </a:p>
        </p:txBody>
      </p:sp>
      <p:sp>
        <p:nvSpPr>
          <p:cNvPr id="3" name="Content Placeholder 2"/>
          <p:cNvSpPr>
            <a:spLocks noGrp="1"/>
          </p:cNvSpPr>
          <p:nvPr>
            <p:ph idx="1"/>
          </p:nvPr>
        </p:nvSpPr>
        <p:spPr>
          <a:xfrm>
            <a:off x="457200" y="2204864"/>
            <a:ext cx="8229600" cy="4389120"/>
          </a:xfrm>
        </p:spPr>
        <p:txBody>
          <a:bodyPr/>
          <a:lstStyle/>
          <a:p>
            <a:pPr algn="just" fontAlgn="base">
              <a:spcBef>
                <a:spcPct val="0"/>
              </a:spcBef>
              <a:spcAft>
                <a:spcPct val="0"/>
              </a:spcAft>
            </a:pPr>
            <a:r>
              <a:rPr lang="en-GB" sz="2800" dirty="0" smtClean="0">
                <a:solidFill>
                  <a:schemeClr val="tx2">
                    <a:lumMod val="75000"/>
                  </a:schemeClr>
                </a:solidFill>
                <a:latin typeface="Tahoma" pitchFamily="34" charset="0"/>
              </a:rPr>
              <a:t>School Handbook – available on school website</a:t>
            </a:r>
          </a:p>
          <a:p>
            <a:pPr algn="just" fontAlgn="base">
              <a:spcBef>
                <a:spcPct val="0"/>
              </a:spcBef>
              <a:spcAft>
                <a:spcPct val="0"/>
              </a:spcAft>
            </a:pPr>
            <a:r>
              <a:rPr lang="en-GB" sz="2800" dirty="0" smtClean="0">
                <a:solidFill>
                  <a:schemeClr val="tx2">
                    <a:lumMod val="75000"/>
                  </a:schemeClr>
                </a:solidFill>
                <a:latin typeface="Tahoma" pitchFamily="34" charset="0"/>
              </a:rPr>
              <a:t>Active Schools Information Sheet </a:t>
            </a:r>
          </a:p>
          <a:p>
            <a:pPr algn="just" fontAlgn="base">
              <a:spcBef>
                <a:spcPct val="0"/>
              </a:spcBef>
              <a:spcAft>
                <a:spcPct val="0"/>
              </a:spcAft>
            </a:pPr>
            <a:r>
              <a:rPr lang="en-GB" sz="2800" dirty="0" err="1" smtClean="0">
                <a:solidFill>
                  <a:schemeClr val="tx2">
                    <a:lumMod val="75000"/>
                  </a:schemeClr>
                </a:solidFill>
                <a:latin typeface="Tahoma" pitchFamily="34" charset="0"/>
              </a:rPr>
              <a:t>ParkSmart</a:t>
            </a:r>
            <a:r>
              <a:rPr lang="en-GB" sz="2800" dirty="0" smtClean="0">
                <a:solidFill>
                  <a:schemeClr val="tx2">
                    <a:lumMod val="75000"/>
                  </a:schemeClr>
                </a:solidFill>
                <a:latin typeface="Tahoma" pitchFamily="34" charset="0"/>
              </a:rPr>
              <a:t> letter</a:t>
            </a:r>
          </a:p>
          <a:p>
            <a:pPr algn="just" fontAlgn="base">
              <a:spcBef>
                <a:spcPct val="0"/>
              </a:spcBef>
              <a:spcAft>
                <a:spcPct val="0"/>
              </a:spcAft>
            </a:pPr>
            <a:r>
              <a:rPr lang="en-GB" sz="2800" dirty="0" smtClean="0">
                <a:solidFill>
                  <a:schemeClr val="tx2">
                    <a:lumMod val="75000"/>
                  </a:schemeClr>
                </a:solidFill>
                <a:latin typeface="Tahoma" pitchFamily="34" charset="0"/>
              </a:rPr>
              <a:t>Uniform </a:t>
            </a:r>
            <a:r>
              <a:rPr lang="en-GB" sz="2800" dirty="0" smtClean="0">
                <a:solidFill>
                  <a:schemeClr val="tx2">
                    <a:lumMod val="75000"/>
                  </a:schemeClr>
                </a:solidFill>
                <a:latin typeface="Tahoma" pitchFamily="34" charset="0"/>
              </a:rPr>
              <a:t>– for information only – online ordering </a:t>
            </a:r>
            <a:r>
              <a:rPr lang="en-GB" sz="2800" dirty="0" smtClean="0">
                <a:solidFill>
                  <a:schemeClr val="tx2">
                    <a:lumMod val="75000"/>
                  </a:schemeClr>
                </a:solidFill>
                <a:latin typeface="Tahoma" pitchFamily="34" charset="0"/>
              </a:rPr>
              <a:t>system </a:t>
            </a:r>
            <a:endParaRPr lang="en-GB" sz="2800" dirty="0" smtClean="0">
              <a:solidFill>
                <a:schemeClr val="tx2">
                  <a:lumMod val="75000"/>
                </a:schemeClr>
              </a:solidFill>
              <a:latin typeface="Tahoma" pitchFamily="34" charset="0"/>
            </a:endParaRPr>
          </a:p>
          <a:p>
            <a:pPr algn="just" fontAlgn="base">
              <a:spcBef>
                <a:spcPct val="0"/>
              </a:spcBef>
              <a:spcAft>
                <a:spcPct val="0"/>
              </a:spcAft>
            </a:pPr>
            <a:r>
              <a:rPr lang="en-GB" sz="2800" dirty="0" smtClean="0">
                <a:solidFill>
                  <a:schemeClr val="tx2">
                    <a:lumMod val="75000"/>
                  </a:schemeClr>
                </a:solidFill>
                <a:latin typeface="Tahoma" pitchFamily="34" charset="0"/>
              </a:rPr>
              <a:t>School session dates</a:t>
            </a:r>
          </a:p>
          <a:p>
            <a:pPr algn="just" fontAlgn="base">
              <a:spcBef>
                <a:spcPct val="0"/>
              </a:spcBef>
              <a:spcAft>
                <a:spcPct val="0"/>
              </a:spcAft>
            </a:pPr>
            <a:r>
              <a:rPr lang="en-GB" sz="2800" dirty="0" smtClean="0">
                <a:solidFill>
                  <a:schemeClr val="tx2">
                    <a:lumMod val="75000"/>
                  </a:schemeClr>
                </a:solidFill>
                <a:latin typeface="Tahoma" pitchFamily="34" charset="0"/>
              </a:rPr>
              <a:t>Free School Meals &amp; Clothing Grant forms to follow</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97152"/>
            <a:ext cx="8136904" cy="1139825"/>
          </a:xfrm>
        </p:spPr>
        <p:txBody>
          <a:bodyPr>
            <a:noAutofit/>
          </a:bodyPr>
          <a:lstStyle/>
          <a:p>
            <a:pPr algn="ctr" eaLnBrk="1" fontAlgn="auto" hangingPunct="1">
              <a:spcAft>
                <a:spcPts val="0"/>
              </a:spcAft>
              <a:defRPr/>
            </a:pPr>
            <a:r>
              <a:rPr lang="en-GB" sz="6000" b="1" dirty="0" smtClean="0">
                <a:solidFill>
                  <a:srgbClr val="C00000"/>
                </a:solidFill>
              </a:rPr>
              <a:t>Questions</a:t>
            </a:r>
            <a:br>
              <a:rPr lang="en-GB" sz="6000" b="1" dirty="0" smtClean="0">
                <a:solidFill>
                  <a:srgbClr val="C00000"/>
                </a:solidFill>
              </a:rPr>
            </a:br>
            <a:r>
              <a:rPr lang="en-GB" sz="3600" dirty="0" smtClean="0">
                <a:solidFill>
                  <a:schemeClr val="bg2">
                    <a:lumMod val="50000"/>
                  </a:schemeClr>
                </a:solidFill>
              </a:rPr>
              <a:t/>
            </a:r>
            <a:br>
              <a:rPr lang="en-GB" sz="3600" dirty="0" smtClean="0">
                <a:solidFill>
                  <a:schemeClr val="bg2">
                    <a:lumMod val="50000"/>
                  </a:schemeClr>
                </a:solidFill>
              </a:rPr>
            </a:br>
            <a:r>
              <a:rPr lang="en-GB" sz="3600" dirty="0" smtClean="0">
                <a:solidFill>
                  <a:schemeClr val="bg2">
                    <a:lumMod val="50000"/>
                  </a:schemeClr>
                </a:solidFill>
              </a:rPr>
              <a:t>In the first instance, please consult our FAQ section in the P1 Transition section of the school website.</a:t>
            </a:r>
            <a:br>
              <a:rPr lang="en-GB" sz="3600" dirty="0" smtClean="0">
                <a:solidFill>
                  <a:schemeClr val="bg2">
                    <a:lumMod val="50000"/>
                  </a:schemeClr>
                </a:solidFill>
              </a:rPr>
            </a:br>
            <a:r>
              <a:rPr lang="en-GB" sz="3600" dirty="0" smtClean="0">
                <a:solidFill>
                  <a:schemeClr val="bg2">
                    <a:lumMod val="50000"/>
                  </a:schemeClr>
                </a:solidFill>
              </a:rPr>
              <a:t/>
            </a:r>
            <a:br>
              <a:rPr lang="en-GB" sz="3600" dirty="0" smtClean="0">
                <a:solidFill>
                  <a:schemeClr val="bg2">
                    <a:lumMod val="50000"/>
                  </a:schemeClr>
                </a:solidFill>
              </a:rPr>
            </a:br>
            <a:r>
              <a:rPr lang="en-GB" sz="3600" dirty="0" smtClean="0">
                <a:solidFill>
                  <a:schemeClr val="bg2">
                    <a:lumMod val="50000"/>
                  </a:schemeClr>
                </a:solidFill>
              </a:rPr>
              <a:t>If you can’t find the answer you’re looking for, please email any further questions to </a:t>
            </a:r>
            <a:r>
              <a:rPr lang="en-GB" sz="3600" dirty="0" smtClean="0">
                <a:solidFill>
                  <a:srgbClr val="C00000"/>
                </a:solidFill>
              </a:rPr>
              <a:t>stmatthews_ps@midlothian.gov.uk</a:t>
            </a:r>
            <a:endParaRPr lang="en-GB" sz="36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7584" y="836712"/>
            <a:ext cx="8080449" cy="6321567"/>
          </a:xfrm>
        </p:spPr>
        <p:txBody>
          <a:bodyPr>
            <a:noAutofit/>
          </a:bodyPr>
          <a:lstStyle/>
          <a:p>
            <a:pPr algn="ctr"/>
            <a:r>
              <a:rPr lang="en-GB" sz="4800" b="1" dirty="0" smtClean="0">
                <a:solidFill>
                  <a:srgbClr val="C00000"/>
                </a:solidFill>
              </a:rPr>
              <a:t>School Vision</a:t>
            </a:r>
            <a:r>
              <a:rPr lang="en-GB" sz="4800" dirty="0" smtClean="0"/>
              <a:t/>
            </a:r>
            <a:br>
              <a:rPr lang="en-GB" sz="4800" dirty="0" smtClean="0"/>
            </a:br>
            <a:r>
              <a:rPr lang="en-GB" sz="2800" dirty="0" smtClean="0">
                <a:solidFill>
                  <a:schemeClr val="accent1">
                    <a:lumMod val="75000"/>
                  </a:schemeClr>
                </a:solidFill>
              </a:rPr>
              <a:t>At </a:t>
            </a:r>
            <a:r>
              <a:rPr lang="en-GB" sz="2800" dirty="0">
                <a:solidFill>
                  <a:schemeClr val="accent1">
                    <a:lumMod val="75000"/>
                  </a:schemeClr>
                </a:solidFill>
              </a:rPr>
              <a:t>St Matthew’s we aspire to create an outstanding positive ethos based </a:t>
            </a:r>
            <a:r>
              <a:rPr lang="en-GB" sz="2800" dirty="0" smtClean="0">
                <a:solidFill>
                  <a:schemeClr val="accent1">
                    <a:lumMod val="75000"/>
                  </a:schemeClr>
                </a:solidFill>
              </a:rPr>
              <a:t>on the </a:t>
            </a:r>
            <a:r>
              <a:rPr lang="en-GB" sz="2800" dirty="0">
                <a:solidFill>
                  <a:schemeClr val="accent1">
                    <a:lumMod val="75000"/>
                  </a:schemeClr>
                </a:solidFill>
              </a:rPr>
              <a:t>Gospel Values and respect for all. </a:t>
            </a:r>
            <a:r>
              <a:rPr lang="en-GB" sz="2800" dirty="0" smtClean="0">
                <a:solidFill>
                  <a:schemeClr val="accent1">
                    <a:lumMod val="75000"/>
                  </a:schemeClr>
                </a:solidFill>
              </a:rPr>
              <a:t/>
            </a:r>
            <a:br>
              <a:rPr lang="en-GB" sz="2800" dirty="0" smtClean="0">
                <a:solidFill>
                  <a:schemeClr val="accent1">
                    <a:lumMod val="75000"/>
                  </a:schemeClr>
                </a:solidFill>
              </a:rPr>
            </a:br>
            <a:r>
              <a:rPr lang="en-GB" sz="2800" dirty="0" smtClean="0">
                <a:solidFill>
                  <a:schemeClr val="accent1">
                    <a:lumMod val="75000"/>
                  </a:schemeClr>
                </a:solidFill>
              </a:rPr>
              <a:t>We </a:t>
            </a:r>
            <a:r>
              <a:rPr lang="en-GB" sz="2800" dirty="0">
                <a:solidFill>
                  <a:schemeClr val="accent1">
                    <a:lumMod val="75000"/>
                  </a:schemeClr>
                </a:solidFill>
              </a:rPr>
              <a:t>will provide a safe learning environment that encourages learners to discover and challenge their thinking. Through high quality learning and </a:t>
            </a:r>
            <a:r>
              <a:rPr lang="en-GB" sz="2800" dirty="0" smtClean="0">
                <a:solidFill>
                  <a:schemeClr val="accent1">
                    <a:lumMod val="75000"/>
                  </a:schemeClr>
                </a:solidFill>
              </a:rPr>
              <a:t>teaching, </a:t>
            </a:r>
            <a:r>
              <a:rPr lang="en-GB" sz="2800" dirty="0">
                <a:solidFill>
                  <a:schemeClr val="accent1">
                    <a:lumMod val="75000"/>
                  </a:schemeClr>
                </a:solidFill>
              </a:rPr>
              <a:t>we will promote curiosity and ignite a passion for </a:t>
            </a:r>
            <a:r>
              <a:rPr lang="en-GB" sz="2800" dirty="0" smtClean="0">
                <a:solidFill>
                  <a:schemeClr val="accent1">
                    <a:lumMod val="75000"/>
                  </a:schemeClr>
                </a:solidFill>
              </a:rPr>
              <a:t>     life-long </a:t>
            </a:r>
            <a:r>
              <a:rPr lang="en-GB" sz="2800" dirty="0">
                <a:solidFill>
                  <a:schemeClr val="accent1">
                    <a:lumMod val="75000"/>
                  </a:schemeClr>
                </a:solidFill>
              </a:rPr>
              <a:t>learning, developing independent learners who embrace challenge enthusiastically. </a:t>
            </a:r>
            <a:r>
              <a:rPr lang="en-GB" sz="2800" dirty="0" smtClean="0">
                <a:solidFill>
                  <a:schemeClr val="accent1">
                    <a:lumMod val="75000"/>
                  </a:schemeClr>
                </a:solidFill>
              </a:rPr>
              <a:t/>
            </a:r>
            <a:br>
              <a:rPr lang="en-GB" sz="2800" dirty="0" smtClean="0">
                <a:solidFill>
                  <a:schemeClr val="accent1">
                    <a:lumMod val="75000"/>
                  </a:schemeClr>
                </a:solidFill>
              </a:rPr>
            </a:br>
            <a:r>
              <a:rPr lang="en-GB" sz="2800" dirty="0" smtClean="0">
                <a:solidFill>
                  <a:schemeClr val="accent1">
                    <a:lumMod val="75000"/>
                  </a:schemeClr>
                </a:solidFill>
              </a:rPr>
              <a:t>We </a:t>
            </a:r>
            <a:r>
              <a:rPr lang="en-GB" sz="2800" dirty="0">
                <a:solidFill>
                  <a:schemeClr val="accent1">
                    <a:lumMod val="75000"/>
                  </a:schemeClr>
                </a:solidFill>
              </a:rPr>
              <a:t>endeavour to ensure our learners develop their skills and confidence and reach their full potential in preparation for the future.</a:t>
            </a:r>
            <a:r>
              <a:rPr lang="en-GB" sz="5400" dirty="0" smtClean="0"/>
              <a:t/>
            </a:r>
            <a:br>
              <a:rPr lang="en-GB" sz="5400" dirty="0" smtClean="0"/>
            </a:br>
            <a:endParaRPr lang="en-GB" sz="5400" dirty="0">
              <a:solidFill>
                <a:schemeClr val="accent1">
                  <a:lumMod val="75000"/>
                </a:schemeClr>
              </a:solidFill>
            </a:endParaRPr>
          </a:p>
        </p:txBody>
      </p:sp>
      <p:sp>
        <p:nvSpPr>
          <p:cNvPr id="27650" name="AutoShape 2" descr="Image result for under revie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7568" y="764704"/>
            <a:ext cx="8449816" cy="5688632"/>
          </a:xfrm>
        </p:spPr>
        <p:txBody>
          <a:bodyPr>
            <a:normAutofit fontScale="90000"/>
          </a:bodyPr>
          <a:lstStyle/>
          <a:p>
            <a:pPr algn="ctr"/>
            <a:r>
              <a:rPr lang="en-GB" b="1" dirty="0" smtClean="0">
                <a:solidFill>
                  <a:srgbClr val="C00000"/>
                </a:solidFill>
              </a:rPr>
              <a:t>School Values</a:t>
            </a:r>
            <a:r>
              <a:rPr lang="en-GB" b="1" u="sng" dirty="0"/>
              <a:t/>
            </a:r>
            <a:br>
              <a:rPr lang="en-GB" b="1" u="sng" dirty="0"/>
            </a:br>
            <a:r>
              <a:rPr lang="en-GB" b="1" dirty="0"/>
              <a:t>Faith</a:t>
            </a:r>
            <a:r>
              <a:rPr lang="en-GB" sz="3200" dirty="0"/>
              <a:t/>
            </a:r>
            <a:br>
              <a:rPr lang="en-GB" sz="3200" dirty="0"/>
            </a:br>
            <a:r>
              <a:rPr lang="en-GB" b="1" dirty="0"/>
              <a:t>Honesty</a:t>
            </a:r>
            <a:r>
              <a:rPr lang="en-GB" sz="3200" dirty="0"/>
              <a:t/>
            </a:r>
            <a:br>
              <a:rPr lang="en-GB" sz="3200" dirty="0"/>
            </a:br>
            <a:r>
              <a:rPr lang="en-GB" b="1" dirty="0"/>
              <a:t>Integrity</a:t>
            </a:r>
            <a:r>
              <a:rPr lang="en-GB" sz="3200" dirty="0"/>
              <a:t/>
            </a:r>
            <a:br>
              <a:rPr lang="en-GB" sz="3200" dirty="0"/>
            </a:br>
            <a:r>
              <a:rPr lang="en-GB" b="1" dirty="0"/>
              <a:t>Respect</a:t>
            </a:r>
            <a:r>
              <a:rPr lang="en-GB" sz="3200" dirty="0"/>
              <a:t/>
            </a:r>
            <a:br>
              <a:rPr lang="en-GB" sz="3200" dirty="0"/>
            </a:br>
            <a:r>
              <a:rPr lang="en-GB" b="1" dirty="0"/>
              <a:t>Responsibility</a:t>
            </a:r>
            <a:r>
              <a:rPr lang="en-GB" sz="3200" dirty="0"/>
              <a:t/>
            </a:r>
            <a:br>
              <a:rPr lang="en-GB" sz="3200" dirty="0"/>
            </a:br>
            <a:r>
              <a:rPr lang="en-GB" b="1" dirty="0"/>
              <a:t>Forgiveness</a:t>
            </a:r>
            <a:r>
              <a:rPr lang="en-GB" sz="3200" dirty="0"/>
              <a:t/>
            </a:r>
            <a:br>
              <a:rPr lang="en-GB" sz="3200" dirty="0"/>
            </a:br>
            <a:r>
              <a:rPr lang="en-GB" b="1" dirty="0"/>
              <a:t>Friendship</a:t>
            </a:r>
            <a:endParaRPr lang="en-GB" dirty="0">
              <a:solidFill>
                <a:schemeClr val="accent1">
                  <a:lumMod val="75000"/>
                </a:schemeClr>
              </a:solidFill>
            </a:endParaRPr>
          </a:p>
        </p:txBody>
      </p:sp>
      <p:sp>
        <p:nvSpPr>
          <p:cNvPr id="27650" name="AutoShape 2" descr="Image result for under revie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047238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GB" sz="3600" b="1" dirty="0" smtClean="0">
                <a:solidFill>
                  <a:srgbClr val="C00000"/>
                </a:solidFill>
              </a:rPr>
              <a:t>School Aims</a:t>
            </a:r>
            <a:r>
              <a:rPr lang="en-GB" sz="2000" dirty="0"/>
              <a:t/>
            </a:r>
            <a:br>
              <a:rPr lang="en-GB" sz="2000" dirty="0"/>
            </a:br>
            <a:r>
              <a:rPr lang="en-GB" sz="2000" dirty="0"/>
              <a:t> </a:t>
            </a:r>
            <a:br>
              <a:rPr lang="en-GB" sz="2000" dirty="0"/>
            </a:br>
            <a:endParaRPr lang="en-GB" sz="2000" dirty="0"/>
          </a:p>
        </p:txBody>
      </p:sp>
      <p:sp>
        <p:nvSpPr>
          <p:cNvPr id="3" name="Content Placeholder 2"/>
          <p:cNvSpPr>
            <a:spLocks noGrp="1"/>
          </p:cNvSpPr>
          <p:nvPr>
            <p:ph idx="1"/>
          </p:nvPr>
        </p:nvSpPr>
        <p:spPr>
          <a:xfrm>
            <a:off x="0" y="1268760"/>
            <a:ext cx="8964488" cy="5472608"/>
          </a:xfrm>
        </p:spPr>
        <p:txBody>
          <a:bodyPr>
            <a:normAutofit fontScale="92500" lnSpcReduction="20000"/>
          </a:bodyPr>
          <a:lstStyle/>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 school environment, where all members of the school community feel valued and respected, where the health and wellbeing of all are nurtured, fostering a sense of high self esteem and motivation within a secure and positive ethos.</a:t>
            </a:r>
          </a:p>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Providing the highest quality teaching and learning environment, where both staff and children set high expectations for themselves and become successful, reflective learners across the curriculum.</a:t>
            </a:r>
          </a:p>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Offering our children a wide range of learning experiences, which give opportunities to learn about issues such as sustainable development, citizenship, enterprise, the arts, which develops a greater understanding of the world around them and a sense of their place in the world</a:t>
            </a:r>
            <a:r>
              <a:rPr lang="en-GB"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endPar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572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GB" sz="3600" b="1" dirty="0" smtClean="0">
                <a:solidFill>
                  <a:srgbClr val="C00000"/>
                </a:solidFill>
              </a:rPr>
              <a:t>School </a:t>
            </a:r>
            <a:r>
              <a:rPr lang="en-GB" sz="3600" b="1" dirty="0" smtClean="0">
                <a:solidFill>
                  <a:srgbClr val="C00000"/>
                </a:solidFill>
              </a:rPr>
              <a:t>Aims - Continued</a:t>
            </a:r>
            <a:r>
              <a:rPr lang="en-GB" sz="2000" dirty="0"/>
              <a:t/>
            </a:r>
            <a:br>
              <a:rPr lang="en-GB" sz="2000" dirty="0"/>
            </a:br>
            <a:r>
              <a:rPr lang="en-GB" sz="2000" dirty="0"/>
              <a:t> </a:t>
            </a:r>
            <a:br>
              <a:rPr lang="en-GB" sz="2000" dirty="0"/>
            </a:br>
            <a:endParaRPr lang="en-GB" sz="2000" dirty="0"/>
          </a:p>
        </p:txBody>
      </p:sp>
      <p:sp>
        <p:nvSpPr>
          <p:cNvPr id="3" name="Content Placeholder 2"/>
          <p:cNvSpPr>
            <a:spLocks noGrp="1"/>
          </p:cNvSpPr>
          <p:nvPr>
            <p:ph idx="1"/>
          </p:nvPr>
        </p:nvSpPr>
        <p:spPr>
          <a:xfrm>
            <a:off x="0" y="1268760"/>
            <a:ext cx="8964488" cy="5472608"/>
          </a:xfrm>
        </p:spPr>
        <p:txBody>
          <a:bodyPr>
            <a:normAutofit lnSpcReduction="10000"/>
          </a:bodyPr>
          <a:lstStyle/>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Encouraging staff and children to be creative thinkers to enable them to meet new challenges and situations with confidence.</a:t>
            </a:r>
          </a:p>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 work closely with the parish of St. Matthew’s, supporting one another in nurturing the Gospel values and embracing the Christian ethos as well as preparing our children to receive the sacraments.</a:t>
            </a:r>
          </a:p>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 plan, monitor and evaluate each aspect of school life on a regular basis to ensure our children are being offered the very best teaching and learning experience.</a:t>
            </a:r>
          </a:p>
          <a:p>
            <a:pPr algn="ctr"/>
            <a:r>
              <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 promote healthy and active living and embrace the principles of a health promoting school.</a:t>
            </a:r>
            <a:endPar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664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20688"/>
            <a:ext cx="8229600" cy="663153"/>
          </a:xfrm>
        </p:spPr>
        <p:txBody>
          <a:bodyPr/>
          <a:lstStyle/>
          <a:p>
            <a:pPr eaLnBrk="1" fontAlgn="auto" hangingPunct="1">
              <a:spcAft>
                <a:spcPts val="0"/>
              </a:spcAft>
              <a:defRPr/>
            </a:pPr>
            <a:r>
              <a:rPr lang="en-GB" sz="3600" dirty="0" smtClean="0">
                <a:solidFill>
                  <a:schemeClr val="bg2">
                    <a:lumMod val="50000"/>
                  </a:schemeClr>
                </a:solidFill>
              </a:rPr>
              <a:t>Staffing 2021 – 2022</a:t>
            </a:r>
          </a:p>
        </p:txBody>
      </p:sp>
      <p:sp>
        <p:nvSpPr>
          <p:cNvPr id="8195" name="Rectangle 4"/>
          <p:cNvSpPr>
            <a:spLocks noChangeArrowheads="1"/>
          </p:cNvSpPr>
          <p:nvPr/>
        </p:nvSpPr>
        <p:spPr bwMode="auto">
          <a:xfrm>
            <a:off x="395536" y="1700808"/>
            <a:ext cx="8532440" cy="3416320"/>
          </a:xfrm>
          <a:prstGeom prst="rect">
            <a:avLst/>
          </a:prstGeom>
          <a:noFill/>
          <a:ln w="9525">
            <a:noFill/>
            <a:miter lim="800000"/>
            <a:headEnd/>
            <a:tailEnd/>
          </a:ln>
        </p:spPr>
        <p:txBody>
          <a:bodyPr wrap="square">
            <a:spAutoFit/>
          </a:bodyPr>
          <a:lstStyle/>
          <a:p>
            <a:r>
              <a:rPr lang="en-GB" sz="2400" dirty="0" smtClean="0">
                <a:solidFill>
                  <a:schemeClr val="accent1">
                    <a:lumMod val="75000"/>
                  </a:schemeClr>
                </a:solidFill>
              </a:rPr>
              <a:t>Head </a:t>
            </a:r>
            <a:r>
              <a:rPr lang="en-GB" sz="2400" dirty="0">
                <a:solidFill>
                  <a:schemeClr val="accent1">
                    <a:lumMod val="75000"/>
                  </a:schemeClr>
                </a:solidFill>
              </a:rPr>
              <a:t>Teacher</a:t>
            </a:r>
            <a:r>
              <a:rPr lang="en-GB" sz="2400" dirty="0"/>
              <a:t>	</a:t>
            </a:r>
            <a:r>
              <a:rPr lang="en-GB" sz="2400" dirty="0" smtClean="0"/>
              <a:t>		</a:t>
            </a:r>
            <a:r>
              <a:rPr lang="en-GB" sz="2400" dirty="0" smtClean="0">
                <a:solidFill>
                  <a:srgbClr val="C00000"/>
                </a:solidFill>
              </a:rPr>
              <a:t>Miss Chidgey</a:t>
            </a:r>
          </a:p>
          <a:p>
            <a:endParaRPr lang="en-GB" sz="2400" dirty="0" smtClean="0"/>
          </a:p>
          <a:p>
            <a:r>
              <a:rPr lang="en-GB" sz="2400" dirty="0" smtClean="0">
                <a:solidFill>
                  <a:schemeClr val="accent1">
                    <a:lumMod val="75000"/>
                  </a:schemeClr>
                </a:solidFill>
              </a:rPr>
              <a:t>Principal Teacher</a:t>
            </a:r>
            <a:r>
              <a:rPr lang="en-GB" sz="2400" dirty="0" smtClean="0"/>
              <a:t>		</a:t>
            </a:r>
            <a:r>
              <a:rPr lang="en-GB" sz="2400" dirty="0" smtClean="0"/>
              <a:t>	</a:t>
            </a:r>
            <a:r>
              <a:rPr lang="en-GB" sz="2400" dirty="0" smtClean="0">
                <a:solidFill>
                  <a:srgbClr val="C00000"/>
                </a:solidFill>
              </a:rPr>
              <a:t>Mrs </a:t>
            </a:r>
            <a:r>
              <a:rPr lang="en-GB" sz="2400" dirty="0" err="1" smtClean="0">
                <a:solidFill>
                  <a:srgbClr val="C00000"/>
                </a:solidFill>
              </a:rPr>
              <a:t>Syme</a:t>
            </a:r>
            <a:endParaRPr lang="en-GB" sz="2400" dirty="0" smtClean="0">
              <a:solidFill>
                <a:srgbClr val="C00000"/>
              </a:solidFill>
            </a:endParaRPr>
          </a:p>
          <a:p>
            <a:endParaRPr lang="en-GB" sz="2400" dirty="0"/>
          </a:p>
          <a:p>
            <a:r>
              <a:rPr lang="en-GB" sz="2400" dirty="0" smtClean="0">
                <a:solidFill>
                  <a:schemeClr val="accent1">
                    <a:lumMod val="75000"/>
                  </a:schemeClr>
                </a:solidFill>
              </a:rPr>
              <a:t>Primary 1</a:t>
            </a:r>
            <a:r>
              <a:rPr lang="en-GB" sz="2400" dirty="0" smtClean="0"/>
              <a:t>				</a:t>
            </a:r>
            <a:r>
              <a:rPr lang="en-GB" sz="2400" dirty="0" smtClean="0">
                <a:solidFill>
                  <a:srgbClr val="C00000"/>
                </a:solidFill>
              </a:rPr>
              <a:t>To be confirmed</a:t>
            </a:r>
            <a:r>
              <a:rPr lang="en-GB" sz="2400" dirty="0" smtClean="0"/>
              <a:t>				</a:t>
            </a:r>
            <a:endParaRPr lang="en-GB" sz="2400" dirty="0"/>
          </a:p>
          <a:p>
            <a:r>
              <a:rPr lang="en-GB" sz="2400" dirty="0" smtClean="0">
                <a:solidFill>
                  <a:schemeClr val="accent1">
                    <a:lumMod val="75000"/>
                  </a:schemeClr>
                </a:solidFill>
              </a:rPr>
              <a:t>School Office	</a:t>
            </a:r>
            <a:r>
              <a:rPr lang="en-GB" sz="2400" dirty="0" smtClean="0"/>
              <a:t>			</a:t>
            </a:r>
            <a:r>
              <a:rPr lang="en-GB" sz="2400" dirty="0" smtClean="0">
                <a:solidFill>
                  <a:srgbClr val="C00000"/>
                </a:solidFill>
              </a:rPr>
              <a:t>Mrs </a:t>
            </a:r>
            <a:r>
              <a:rPr lang="en-GB" sz="2400" dirty="0" err="1" smtClean="0">
                <a:solidFill>
                  <a:srgbClr val="C00000"/>
                </a:solidFill>
              </a:rPr>
              <a:t>Golder</a:t>
            </a:r>
            <a:endParaRPr lang="en-GB" sz="2400" dirty="0" smtClean="0">
              <a:solidFill>
                <a:srgbClr val="C00000"/>
              </a:solidFill>
            </a:endParaRPr>
          </a:p>
          <a:p>
            <a:pPr>
              <a:buFont typeface="Arial" charset="0"/>
              <a:buChar char="•"/>
            </a:pPr>
            <a:endParaRPr lang="en-GB" sz="2400" dirty="0" smtClean="0"/>
          </a:p>
          <a:p>
            <a:endParaRPr lang="en-GB"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39825"/>
          </a:xfrm>
        </p:spPr>
        <p:txBody>
          <a:bodyPr/>
          <a:lstStyle/>
          <a:p>
            <a:pPr eaLnBrk="1" fontAlgn="auto" hangingPunct="1">
              <a:spcAft>
                <a:spcPts val="0"/>
              </a:spcAft>
              <a:defRPr/>
            </a:pPr>
            <a:r>
              <a:rPr lang="en-GB" sz="3600" dirty="0" smtClean="0">
                <a:solidFill>
                  <a:schemeClr val="bg2">
                    <a:lumMod val="50000"/>
                  </a:schemeClr>
                </a:solidFill>
              </a:rPr>
              <a:t>Curriculum for Excellence</a:t>
            </a:r>
          </a:p>
        </p:txBody>
      </p:sp>
      <p:sp>
        <p:nvSpPr>
          <p:cNvPr id="10243" name="Rectangle 4"/>
          <p:cNvSpPr>
            <a:spLocks noChangeArrowheads="1"/>
          </p:cNvSpPr>
          <p:nvPr/>
        </p:nvSpPr>
        <p:spPr bwMode="auto">
          <a:xfrm>
            <a:off x="261864" y="1386642"/>
            <a:ext cx="8640960" cy="1754326"/>
          </a:xfrm>
          <a:prstGeom prst="rect">
            <a:avLst/>
          </a:prstGeom>
          <a:noFill/>
          <a:ln w="9525">
            <a:noFill/>
            <a:miter lim="800000"/>
            <a:headEnd/>
            <a:tailEnd/>
          </a:ln>
        </p:spPr>
        <p:txBody>
          <a:bodyPr wrap="square">
            <a:spAutoFit/>
          </a:bodyPr>
          <a:lstStyle/>
          <a:p>
            <a:r>
              <a:rPr lang="en-GB" dirty="0"/>
              <a:t>Curriculum for Excellence is Scotland's curriculum for children and young people aged 3-18.</a:t>
            </a:r>
            <a:br>
              <a:rPr lang="en-GB" dirty="0"/>
            </a:br>
            <a:r>
              <a:rPr lang="en-GB" dirty="0"/>
              <a:t>It's an approach designed to provide young people with the knowledge, skills and attributes they need for learning, life and work in the 21st century.</a:t>
            </a:r>
          </a:p>
          <a:p>
            <a:r>
              <a:rPr lang="en-GB" dirty="0"/>
              <a:t>It aims to enable every child or young person to </a:t>
            </a:r>
            <a:r>
              <a:rPr lang="en-GB" dirty="0" smtClean="0"/>
              <a:t>be:</a:t>
            </a:r>
            <a:br>
              <a:rPr lang="en-GB" dirty="0" smtClean="0"/>
            </a:br>
            <a:endParaRPr lang="en-GB" dirty="0" smtClean="0"/>
          </a:p>
        </p:txBody>
      </p:sp>
      <p:pic>
        <p:nvPicPr>
          <p:cNvPr id="1026" name="Picture 2" descr="cferefresh hashtag on Twitter"/>
          <p:cNvPicPr>
            <a:picLocks noChangeAspect="1" noChangeArrowheads="1"/>
          </p:cNvPicPr>
          <p:nvPr/>
        </p:nvPicPr>
        <p:blipFill rotWithShape="1">
          <a:blip r:embed="rId3">
            <a:extLst>
              <a:ext uri="{28A0092B-C50C-407E-A947-70E740481C1C}">
                <a14:useLocalDpi xmlns:a14="http://schemas.microsoft.com/office/drawing/2010/main" val="0"/>
              </a:ext>
            </a:extLst>
          </a:blip>
          <a:srcRect l="3409" t="11194" r="4545" b="5464"/>
          <a:stretch/>
        </p:blipFill>
        <p:spPr bwMode="auto">
          <a:xfrm>
            <a:off x="1907704" y="3140968"/>
            <a:ext cx="4994212" cy="3576102"/>
          </a:xfrm>
          <a:prstGeom prst="round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39825"/>
          </a:xfrm>
        </p:spPr>
        <p:txBody>
          <a:bodyPr/>
          <a:lstStyle/>
          <a:p>
            <a:pPr eaLnBrk="1" fontAlgn="auto" hangingPunct="1">
              <a:spcAft>
                <a:spcPts val="0"/>
              </a:spcAft>
              <a:defRPr/>
            </a:pPr>
            <a:r>
              <a:rPr lang="en-GB" sz="3600" dirty="0" smtClean="0">
                <a:solidFill>
                  <a:schemeClr val="bg2">
                    <a:lumMod val="50000"/>
                  </a:schemeClr>
                </a:solidFill>
              </a:rPr>
              <a:t>Curriculum for Excellence</a:t>
            </a:r>
          </a:p>
        </p:txBody>
      </p:sp>
      <p:sp>
        <p:nvSpPr>
          <p:cNvPr id="11267" name="Rectangle 4"/>
          <p:cNvSpPr>
            <a:spLocks noChangeArrowheads="1"/>
          </p:cNvSpPr>
          <p:nvPr/>
        </p:nvSpPr>
        <p:spPr bwMode="auto">
          <a:xfrm>
            <a:off x="405880" y="1556792"/>
            <a:ext cx="8352928" cy="4832092"/>
          </a:xfrm>
          <a:prstGeom prst="rect">
            <a:avLst/>
          </a:prstGeom>
          <a:noFill/>
          <a:ln w="9525">
            <a:noFill/>
            <a:miter lim="800000"/>
            <a:headEnd/>
            <a:tailEnd/>
          </a:ln>
        </p:spPr>
        <p:txBody>
          <a:bodyPr wrap="square">
            <a:spAutoFit/>
          </a:bodyPr>
          <a:lstStyle/>
          <a:p>
            <a:r>
              <a:rPr lang="en-GB" sz="2800" b="1" dirty="0" smtClean="0">
                <a:solidFill>
                  <a:srgbClr val="C00000"/>
                </a:solidFill>
              </a:rPr>
              <a:t>The Curriculum for Excellence covers eight curricular areas: </a:t>
            </a:r>
          </a:p>
          <a:p>
            <a:pPr algn="just"/>
            <a:endParaRPr lang="en-GB" sz="2800" b="1" dirty="0" smtClean="0"/>
          </a:p>
          <a:p>
            <a:pPr algn="just">
              <a:buFont typeface="Arial" charset="0"/>
              <a:buChar char="•"/>
            </a:pPr>
            <a:r>
              <a:rPr lang="en-GB" sz="2800" dirty="0" smtClean="0">
                <a:solidFill>
                  <a:schemeClr val="accent1">
                    <a:lumMod val="75000"/>
                  </a:schemeClr>
                </a:solidFill>
              </a:rPr>
              <a:t> Literacy </a:t>
            </a:r>
            <a:r>
              <a:rPr lang="en-GB" sz="2800" dirty="0">
                <a:solidFill>
                  <a:schemeClr val="accent1">
                    <a:lumMod val="75000"/>
                  </a:schemeClr>
                </a:solidFill>
              </a:rPr>
              <a:t>and English</a:t>
            </a:r>
          </a:p>
          <a:p>
            <a:pPr algn="just">
              <a:buFont typeface="Arial" charset="0"/>
              <a:buChar char="•"/>
            </a:pPr>
            <a:r>
              <a:rPr lang="en-GB" sz="2800" dirty="0">
                <a:solidFill>
                  <a:schemeClr val="accent1">
                    <a:lumMod val="75000"/>
                  </a:schemeClr>
                </a:solidFill>
              </a:rPr>
              <a:t> Numeracy and Mathematics</a:t>
            </a:r>
          </a:p>
          <a:p>
            <a:pPr algn="just">
              <a:buFont typeface="Arial" charset="0"/>
              <a:buChar char="•"/>
            </a:pPr>
            <a:r>
              <a:rPr lang="en-GB" sz="2800" dirty="0">
                <a:solidFill>
                  <a:schemeClr val="accent1">
                    <a:lumMod val="75000"/>
                  </a:schemeClr>
                </a:solidFill>
              </a:rPr>
              <a:t> Health and Wellbeing </a:t>
            </a:r>
          </a:p>
          <a:p>
            <a:pPr algn="just">
              <a:buFont typeface="Arial" charset="0"/>
              <a:buChar char="•"/>
            </a:pPr>
            <a:r>
              <a:rPr lang="en-GB" sz="2800" dirty="0">
                <a:solidFill>
                  <a:schemeClr val="accent1">
                    <a:lumMod val="75000"/>
                  </a:schemeClr>
                </a:solidFill>
              </a:rPr>
              <a:t> Religious Education</a:t>
            </a:r>
          </a:p>
          <a:p>
            <a:pPr algn="just">
              <a:buFont typeface="Arial" charset="0"/>
              <a:buChar char="•"/>
            </a:pPr>
            <a:r>
              <a:rPr lang="en-GB" sz="2800" dirty="0">
                <a:solidFill>
                  <a:schemeClr val="accent1">
                    <a:lumMod val="75000"/>
                  </a:schemeClr>
                </a:solidFill>
              </a:rPr>
              <a:t> Expressive Arts</a:t>
            </a:r>
          </a:p>
          <a:p>
            <a:pPr algn="just">
              <a:buFont typeface="Arial" charset="0"/>
              <a:buChar char="•"/>
            </a:pPr>
            <a:r>
              <a:rPr lang="en-GB" sz="2800" dirty="0">
                <a:solidFill>
                  <a:schemeClr val="accent1">
                    <a:lumMod val="75000"/>
                  </a:schemeClr>
                </a:solidFill>
              </a:rPr>
              <a:t> Social Subjects</a:t>
            </a:r>
          </a:p>
          <a:p>
            <a:pPr algn="just">
              <a:buFont typeface="Arial" charset="0"/>
              <a:buChar char="•"/>
            </a:pPr>
            <a:r>
              <a:rPr lang="en-GB" sz="2800" dirty="0">
                <a:solidFill>
                  <a:schemeClr val="accent1">
                    <a:lumMod val="75000"/>
                  </a:schemeClr>
                </a:solidFill>
              </a:rPr>
              <a:t> Science</a:t>
            </a:r>
          </a:p>
          <a:p>
            <a:pPr algn="just">
              <a:buFont typeface="Arial" charset="0"/>
              <a:buChar char="•"/>
            </a:pPr>
            <a:r>
              <a:rPr lang="en-GB" sz="2800" dirty="0">
                <a:solidFill>
                  <a:schemeClr val="accent1">
                    <a:lumMod val="75000"/>
                  </a:schemeClr>
                </a:solidFill>
              </a:rPr>
              <a:t> Technologies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19" y="1472345"/>
            <a:ext cx="8305800" cy="722344"/>
          </a:xfrm>
        </p:spPr>
        <p:txBody>
          <a:bodyPr>
            <a:noAutofit/>
          </a:bodyPr>
          <a:lstStyle/>
          <a:p>
            <a:pPr algn="ctr"/>
            <a:r>
              <a:rPr lang="en-GB" sz="4800" b="1" dirty="0" smtClean="0">
                <a:solidFill>
                  <a:srgbClr val="C00000"/>
                </a:solidFill>
              </a:rPr>
              <a:t>Phonics</a:t>
            </a:r>
            <a:r>
              <a:rPr lang="en-GB" sz="3600" dirty="0" smtClean="0"/>
              <a:t/>
            </a:r>
            <a:br>
              <a:rPr lang="en-GB" sz="3600" dirty="0" smtClean="0"/>
            </a:br>
            <a:r>
              <a:rPr lang="en-GB" sz="3200" dirty="0" smtClean="0">
                <a:solidFill>
                  <a:schemeClr val="accent1">
                    <a:lumMod val="75000"/>
                  </a:schemeClr>
                </a:solidFill>
              </a:rPr>
              <a:t>At </a:t>
            </a:r>
            <a:r>
              <a:rPr lang="en-GB" sz="3200" dirty="0" smtClean="0">
                <a:solidFill>
                  <a:schemeClr val="accent1">
                    <a:lumMod val="75000"/>
                  </a:schemeClr>
                </a:solidFill>
              </a:rPr>
              <a:t>St Matthew’s, </a:t>
            </a:r>
            <a:r>
              <a:rPr lang="en-GB" sz="3200" dirty="0" smtClean="0">
                <a:solidFill>
                  <a:schemeClr val="accent1">
                    <a:lumMod val="75000"/>
                  </a:schemeClr>
                </a:solidFill>
              </a:rPr>
              <a:t>we follow the Read Write Inc. Phonics programme to teach your child to read:</a:t>
            </a:r>
            <a:endParaRPr lang="en-US" sz="3200" dirty="0">
              <a:solidFill>
                <a:schemeClr val="accent1">
                  <a:lumMod val="75000"/>
                </a:schemeClr>
              </a:solidFill>
            </a:endParaRPr>
          </a:p>
        </p:txBody>
      </p:sp>
      <p:sp>
        <p:nvSpPr>
          <p:cNvPr id="21506" name="AutoShape 2" descr="Image result for read write inc ditty books">
            <a:hlinkClick r:id="rId2"/>
          </p:cNvPr>
          <p:cNvSpPr>
            <a:spLocks noChangeAspect="1" noChangeArrowheads="1"/>
          </p:cNvSpPr>
          <p:nvPr/>
        </p:nvSpPr>
        <p:spPr bwMode="auto">
          <a:xfrm>
            <a:off x="57150" y="-1287463"/>
            <a:ext cx="3810000" cy="268605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21512" name="Picture 8" descr="Image result for fred frog">
            <a:hlinkClick r:id="rId3"/>
          </p:cNvPr>
          <p:cNvPicPr>
            <a:picLocks noChangeAspect="1" noChangeArrowheads="1"/>
          </p:cNvPicPr>
          <p:nvPr/>
        </p:nvPicPr>
        <p:blipFill>
          <a:blip r:embed="rId4" cstate="print"/>
          <a:srcRect/>
          <a:stretch>
            <a:fillRect/>
          </a:stretch>
        </p:blipFill>
        <p:spPr bwMode="auto">
          <a:xfrm rot="19746714">
            <a:off x="3411493" y="5036003"/>
            <a:ext cx="2753694" cy="1283222"/>
          </a:xfrm>
          <a:prstGeom prst="rect">
            <a:avLst/>
          </a:prstGeom>
          <a:noFill/>
        </p:spPr>
      </p:pic>
      <p:pic>
        <p:nvPicPr>
          <p:cNvPr id="21508" name="Picture 4" descr="Image result for speed sound chart read write inc">
            <a:hlinkClick r:id="rId5"/>
          </p:cNvPr>
          <p:cNvPicPr>
            <a:picLocks noChangeAspect="1" noChangeArrowheads="1"/>
          </p:cNvPicPr>
          <p:nvPr/>
        </p:nvPicPr>
        <p:blipFill rotWithShape="1">
          <a:blip r:embed="rId6" cstate="print"/>
          <a:srcRect l="16163" r="15999"/>
          <a:stretch/>
        </p:blipFill>
        <p:spPr bwMode="auto">
          <a:xfrm rot="1131520">
            <a:off x="3522543" y="2757577"/>
            <a:ext cx="3024336" cy="1786136"/>
          </a:xfrm>
          <a:prstGeom prst="rect">
            <a:avLst/>
          </a:prstGeom>
          <a:noFill/>
        </p:spPr>
      </p:pic>
      <p:pic>
        <p:nvPicPr>
          <p:cNvPr id="21510" name="Picture 6" descr="Image result for speed sound chart read write inc">
            <a:hlinkClick r:id="rId7"/>
          </p:cNvPr>
          <p:cNvPicPr>
            <a:picLocks noChangeAspect="1" noChangeArrowheads="1"/>
          </p:cNvPicPr>
          <p:nvPr/>
        </p:nvPicPr>
        <p:blipFill>
          <a:blip r:embed="rId8" cstate="print"/>
          <a:srcRect/>
          <a:stretch>
            <a:fillRect/>
          </a:stretch>
        </p:blipFill>
        <p:spPr bwMode="auto">
          <a:xfrm>
            <a:off x="343950" y="2386328"/>
            <a:ext cx="3554335" cy="2528635"/>
          </a:xfrm>
          <a:prstGeom prst="rect">
            <a:avLst/>
          </a:prstGeom>
          <a:noFill/>
        </p:spPr>
      </p:pic>
      <p:pic>
        <p:nvPicPr>
          <p:cNvPr id="5" name="Picture 4" descr="Ditty.jpg"/>
          <p:cNvPicPr>
            <a:picLocks noChangeAspect="1"/>
          </p:cNvPicPr>
          <p:nvPr/>
        </p:nvPicPr>
        <p:blipFill>
          <a:blip r:embed="rId9" cstate="print"/>
          <a:stretch>
            <a:fillRect/>
          </a:stretch>
        </p:blipFill>
        <p:spPr>
          <a:xfrm rot="20960220">
            <a:off x="1021244" y="4657528"/>
            <a:ext cx="2550241" cy="1797920"/>
          </a:xfrm>
          <a:prstGeom prst="rect">
            <a:avLst/>
          </a:prstGeom>
        </p:spPr>
      </p:pic>
      <p:sp>
        <p:nvSpPr>
          <p:cNvPr id="3" name="Rectangle 2"/>
          <p:cNvSpPr/>
          <p:nvPr/>
        </p:nvSpPr>
        <p:spPr>
          <a:xfrm>
            <a:off x="6588224" y="3354268"/>
            <a:ext cx="2277880" cy="2585323"/>
          </a:xfrm>
          <a:prstGeom prst="rect">
            <a:avLst/>
          </a:prstGeom>
          <a:solidFill>
            <a:srgbClr val="FFFF99"/>
          </a:solidFill>
          <a:ln>
            <a:solidFill>
              <a:srgbClr val="FFFF00"/>
            </a:solidFill>
          </a:ln>
        </p:spPr>
        <p:txBody>
          <a:bodyPr wrap="square">
            <a:spAutoFit/>
          </a:bodyPr>
          <a:lstStyle/>
          <a:p>
            <a:pPr algn="ctr"/>
            <a:r>
              <a:rPr lang="en-GB" dirty="0">
                <a:solidFill>
                  <a:srgbClr val="000000"/>
                </a:solidFill>
                <a:ea typeface="Tahoma" panose="020B0604030504040204" pitchFamily="34" charset="0"/>
                <a:cs typeface="Tahoma" panose="020B0604030504040204" pitchFamily="34" charset="0"/>
              </a:rPr>
              <a:t>We hope to host a RWI Parents Workshop in the first term to give you more information on our phonics programme. More information to follow.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2321</TotalTime>
  <Words>1227</Words>
  <Application>Microsoft Office PowerPoint</Application>
  <PresentationFormat>On-screen Show (4:3)</PresentationFormat>
  <Paragraphs>131</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Tahoma</vt:lpstr>
      <vt:lpstr>Wingdings 2</vt:lpstr>
      <vt:lpstr>Flow</vt:lpstr>
      <vt:lpstr>St Matthew’s RC Primary School</vt:lpstr>
      <vt:lpstr>School Vision At St Matthew’s we aspire to create an outstanding positive ethos based on the Gospel Values and respect for all.  We will provide a safe learning environment that encourages learners to discover and challenge their thinking. Through high quality learning and teaching, we will promote curiosity and ignite a passion for      life-long learning, developing independent learners who embrace challenge enthusiastically.  We endeavour to ensure our learners develop their skills and confidence and reach their full potential in preparation for the future. </vt:lpstr>
      <vt:lpstr>School Values Faith Honesty Integrity Respect Responsibility Forgiveness Friendship</vt:lpstr>
      <vt:lpstr>School Aims   </vt:lpstr>
      <vt:lpstr>School Aims - Continued   </vt:lpstr>
      <vt:lpstr>Staffing 2021 – 2022</vt:lpstr>
      <vt:lpstr>Curriculum for Excellence</vt:lpstr>
      <vt:lpstr>Curriculum for Excellence</vt:lpstr>
      <vt:lpstr>Phonics At St Matthew’s, we follow the Read Write Inc. Phonics programme to teach your child to read:</vt:lpstr>
      <vt:lpstr>Partnership with Parents</vt:lpstr>
      <vt:lpstr>Communication</vt:lpstr>
      <vt:lpstr>Promoting Positive Behaviour</vt:lpstr>
      <vt:lpstr>Preparing for School Many parents ask us what they can do to help to prepare their child for Primary School. Below is a list of some of the things you could work on over the summer:</vt:lpstr>
      <vt:lpstr>Your Next Steps</vt:lpstr>
      <vt:lpstr>Information The following information will be available either through our school website or will be delivered to your home in an information pack as soon as possible </vt:lpstr>
      <vt:lpstr>Questions  In the first instance, please consult our FAQ section in the P1 Transition section of the school website.  If you can’t find the answer you’re looking for, please email any further questions to stmatthews_ps@midlothian.gov.uk</vt:lpstr>
    </vt:vector>
  </TitlesOfParts>
  <Company>Midlothian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Education</dc:creator>
  <cp:lastModifiedBy>Siobhra Cran</cp:lastModifiedBy>
  <cp:revision>139</cp:revision>
  <dcterms:created xsi:type="dcterms:W3CDTF">2009-05-15T10:47:33Z</dcterms:created>
  <dcterms:modified xsi:type="dcterms:W3CDTF">2021-05-25T12:17:07Z</dcterms:modified>
</cp:coreProperties>
</file>